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4" r:id="rId3"/>
    <p:sldId id="303" r:id="rId4"/>
    <p:sldId id="302" r:id="rId5"/>
    <p:sldId id="301" r:id="rId6"/>
    <p:sldId id="300" r:id="rId7"/>
    <p:sldId id="299" r:id="rId8"/>
    <p:sldId id="298" r:id="rId9"/>
    <p:sldId id="297" r:id="rId10"/>
    <p:sldId id="296" r:id="rId11"/>
    <p:sldId id="295" r:id="rId12"/>
    <p:sldId id="294" r:id="rId13"/>
    <p:sldId id="293" r:id="rId14"/>
    <p:sldId id="292" r:id="rId15"/>
    <p:sldId id="291" r:id="rId16"/>
    <p:sldId id="290" r:id="rId17"/>
    <p:sldId id="289" r:id="rId18"/>
    <p:sldId id="312" r:id="rId19"/>
    <p:sldId id="288" r:id="rId20"/>
    <p:sldId id="287" r:id="rId21"/>
    <p:sldId id="286" r:id="rId22"/>
    <p:sldId id="285" r:id="rId23"/>
    <p:sldId id="284" r:id="rId24"/>
    <p:sldId id="283" r:id="rId25"/>
    <p:sldId id="282" r:id="rId26"/>
    <p:sldId id="281" r:id="rId27"/>
    <p:sldId id="280" r:id="rId28"/>
    <p:sldId id="279" r:id="rId29"/>
    <p:sldId id="278" r:id="rId30"/>
    <p:sldId id="277" r:id="rId31"/>
    <p:sldId id="276" r:id="rId32"/>
    <p:sldId id="275" r:id="rId33"/>
    <p:sldId id="274" r:id="rId34"/>
    <p:sldId id="272" r:id="rId35"/>
    <p:sldId id="271" r:id="rId36"/>
    <p:sldId id="270" r:id="rId37"/>
    <p:sldId id="269" r:id="rId38"/>
    <p:sldId id="268" r:id="rId39"/>
    <p:sldId id="310" r:id="rId40"/>
    <p:sldId id="309" r:id="rId41"/>
    <p:sldId id="308" r:id="rId42"/>
    <p:sldId id="307" r:id="rId43"/>
    <p:sldId id="311" r:id="rId44"/>
    <p:sldId id="267" r:id="rId45"/>
    <p:sldId id="266" r:id="rId46"/>
    <p:sldId id="265" r:id="rId47"/>
    <p:sldId id="263" r:id="rId48"/>
    <p:sldId id="261" r:id="rId49"/>
    <p:sldId id="257" r:id="rId50"/>
    <p:sldId id="31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73DF-FFBB-614F-D987-1217ABAD1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88ABC-78E1-EA58-4D15-20A84C6A3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12E1D-16C6-BC40-1B69-139DE683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90AA2-DF2B-679A-30BD-BCDD96C1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450F9-4432-FF35-2C3C-5D98C62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EA86-72EE-CBD3-6C0D-6459EE1A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4E7FF-81BE-F8DB-F51B-5B599DDEB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BADA8-AFE5-808A-462B-0EF9AB5D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6BC9-673C-FC67-73C9-2E81351A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4433-AE3D-6CE7-8C06-B1445E5C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FC0C4-8FE5-6BC0-98E5-B2412F6FE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2FB59-AD30-01ED-0D8A-307D77C99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BB297-1CB9-881F-9288-80B3C61A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C1FD5-1E71-5C96-34E5-8348181F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070C2-5386-8E3F-D375-8BDBC821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BDDA-242E-3415-55AE-FC5EE83F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B12C-48B8-3319-2136-E4B8E315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4D0B7-5F37-9CE1-CA9F-7D5F484E7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15E3D-4930-A935-BA8B-2AA544E3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0A4DF-AD79-D659-511A-E832CCD3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7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7198-6ACF-BF2F-6420-B591FBF4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86843-DCF0-E107-92F4-106F673AA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B714C-701A-9D49-7671-9E39FB64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AC4A-88CB-1BAA-D634-BEAB37E5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920B8-E117-8E6B-26AD-049BF36E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092E-9440-9142-E16F-86FFBC2C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2B30-443D-E393-864F-CF69B7775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D9E06-9540-98E0-63BB-D7A0763FD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E8F05-BD41-5F4D-0870-D53C6B97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12312-65D7-F471-AADD-CFCF8847D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890CF-DB38-DF4D-D177-F7E2F6BD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54C4-1534-6367-5C2F-BC9DF500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D9586-2F45-B0F7-5988-88EFACFA2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2287D-EC6E-6AE5-5C1C-C08E8D06E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C261F-9E11-A433-0A48-BB367135B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303D2-405C-DA51-8868-B8B5529FE4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A967C-2DE2-D861-3E38-2DFC78F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F6C1-3A46-165E-EA13-1B4C44F3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451B5-44E2-3090-6E82-A668EEED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6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39F-AF36-E4F1-5E04-644E73AC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D2074-3483-E04C-894B-77F585E3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8155B-DF26-FB69-3ECB-C7BE4F6B4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6DB96-A588-A7DC-8AE2-C41A6CB9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B5F35-1911-2430-C78D-44F46A3E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6F688-FF73-EC5C-11AD-8C4673EF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71CB-5808-7CCE-8E48-4A953388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52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E380-BB07-7472-9B72-097A1F2F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197F3-057F-36FC-FB8E-A102DA440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8B3AA-E299-9597-75FA-00B369430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AB77C-74E1-0B58-498B-126DE4CC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2A755-95D2-ADBD-568C-1A678ED8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757AB-32EC-1D13-6B83-EEBED3A3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8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07E2-BF9F-2125-D539-8564D0E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90CCE-E519-71C6-B5F4-284CB17B0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70661-F445-E3CA-ADE1-ECD191B0E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3549-C61D-26A9-E960-24381B86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D4EF8-53B3-F17A-1A96-9EF2A0DF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E1EFF-CC06-E41A-F454-46CDDF4B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8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0FFAC-7374-5E29-669D-3A6FEEE0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3D26F-B0A4-479E-DEA4-B2BBE57C3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84D0-8D9D-731A-00B7-812080EB1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7F99-9FE4-4FC7-972C-7794ECF3ADF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5C54B-2FA3-0A2B-D832-C8C21493C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5172-4DE9-5114-85D9-FC3F9AB8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5E984-9A30-49E7-BB4E-C0E8CBDB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0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reference/datamodel.html#special-method-nam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E5DF-0569-49D8-9DC7-8D8C86AA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815" y="1879823"/>
            <a:ext cx="427436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Object Oriented Programming in Python</a:t>
            </a:r>
            <a:endParaRPr lang="en-US" sz="2400" dirty="0">
              <a:cs typeface="Calibri Light"/>
            </a:endParaRP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A3A5774-B4EE-4CD8-97A0-BDBA3A57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9162"/>
            <a:ext cx="6780700" cy="47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1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EC7C-99B0-45DD-8FB4-D9E4CD0D2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Class and Instance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3CA78-68F8-420D-9A7C-4E0AECF0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Class attributes: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b="1">
                <a:ea typeface="+mn-lt"/>
                <a:cs typeface="+mn-lt"/>
              </a:rPr>
              <a:t>Class Attributes</a:t>
            </a:r>
            <a:r>
              <a:rPr lang="en-US">
                <a:ea typeface="+mn-lt"/>
                <a:cs typeface="+mn-lt"/>
              </a:rPr>
              <a:t> are unique to each class.</a:t>
            </a:r>
          </a:p>
          <a:p>
            <a:pPr lvl="1"/>
            <a:r>
              <a:rPr lang="en-US">
                <a:ea typeface="+mn-lt"/>
                <a:cs typeface="+mn-lt"/>
              </a:rPr>
              <a:t>Each instance of the class will have this attribute.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Here, </a:t>
            </a:r>
            <a:r>
              <a:rPr lang="en-US" b="1">
                <a:cs typeface="Calibri"/>
              </a:rPr>
              <a:t>category </a:t>
            </a:r>
            <a:r>
              <a:rPr lang="en-US">
                <a:cs typeface="Calibri"/>
              </a:rPr>
              <a:t>is a class attribute.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6C082EE-4588-4B2E-A145-050D6E5B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18" y="3095674"/>
            <a:ext cx="4417101" cy="20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3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6F6-5025-4F2E-951E-E7308391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2863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Class and Instance Attributes: (Example)</a:t>
            </a:r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3CEBF6-C4DC-4400-B09C-8976FA11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113" y="1222102"/>
            <a:ext cx="5429807" cy="5175796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FB2BD04-58C5-44C8-90F1-5DAC2982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13" y="3698405"/>
            <a:ext cx="3929922" cy="245922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FA354CF-EDF5-4201-9D51-042700B494D0}"/>
              </a:ext>
            </a:extLst>
          </p:cNvPr>
          <p:cNvSpPr/>
          <p:nvPr/>
        </p:nvSpPr>
        <p:spPr>
          <a:xfrm>
            <a:off x="6617368" y="4727106"/>
            <a:ext cx="1547859" cy="71610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9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A004-6688-418C-964E-2B3CB048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CB0E-8FBA-4704-AFA5-6918866D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Functions defined inside the body of a class.</a:t>
            </a:r>
          </a:p>
          <a:p>
            <a:r>
              <a:rPr lang="en-US" dirty="0">
                <a:ea typeface="+mn-lt"/>
                <a:cs typeface="+mn-lt"/>
              </a:rPr>
              <a:t>They are used to define the behaviors of an object.</a:t>
            </a:r>
          </a:p>
          <a:p>
            <a:r>
              <a:rPr lang="en-US" dirty="0">
                <a:ea typeface="+mn-lt"/>
                <a:cs typeface="+mn-lt"/>
              </a:rPr>
              <a:t>Just like functions, methods can accept parameters, and they can access the attributes of the object they belong to.</a:t>
            </a:r>
          </a:p>
          <a:p>
            <a:r>
              <a:rPr lang="en-US" dirty="0">
                <a:ea typeface="+mn-lt"/>
                <a:cs typeface="+mn-lt"/>
              </a:rPr>
              <a:t>Let's add a method </a:t>
            </a:r>
            <a:r>
              <a:rPr lang="en-US" b="1" dirty="0">
                <a:ea typeface="+mn-lt"/>
                <a:cs typeface="+mn-lt"/>
              </a:rPr>
              <a:t>description() </a:t>
            </a:r>
            <a:r>
              <a:rPr lang="en-US" dirty="0">
                <a:ea typeface="+mn-lt"/>
                <a:cs typeface="+mn-lt"/>
              </a:rPr>
              <a:t>in our class </a:t>
            </a:r>
            <a:r>
              <a:rPr lang="en-US" b="1" dirty="0">
                <a:ea typeface="+mn-lt"/>
                <a:cs typeface="+mn-lt"/>
              </a:rPr>
              <a:t>Vehicle </a:t>
            </a:r>
            <a:r>
              <a:rPr lang="en-US" dirty="0">
                <a:ea typeface="+mn-lt"/>
                <a:cs typeface="+mn-lt"/>
              </a:rPr>
              <a:t>and try accessing the method in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182902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597E-5DD2-4391-8BFD-1F511137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72" y="-12205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Methods:(example)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175294-7978-4286-B872-4B795891D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27" y="976563"/>
            <a:ext cx="8304490" cy="5063370"/>
          </a:xfrm>
        </p:spPr>
      </p:pic>
    </p:spTree>
    <p:extLst>
      <p:ext uri="{BB962C8B-B14F-4D97-AF65-F5344CB8AC3E}">
        <p14:creationId xmlns:p14="http://schemas.microsoft.com/office/powerpoint/2010/main" val="241709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E5B0-E0AA-4EA3-986F-642CFBD0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75" y="2863"/>
            <a:ext cx="10515600" cy="90084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Methods: </a:t>
            </a:r>
            <a:r>
              <a:rPr lang="en-US"/>
              <a:t>Modifying Attributes </a:t>
            </a:r>
            <a:endParaRPr lang="en-US">
              <a:cs typeface="Calibri Light"/>
            </a:endParaRP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04209E-F469-4778-AF71-20E49F3D1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852" y="801297"/>
            <a:ext cx="5795705" cy="5263239"/>
          </a:xfrm>
        </p:spPr>
      </p:pic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AE89E57-AEEA-4D7F-919B-39EBF6AA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416" y="4225796"/>
            <a:ext cx="2743200" cy="162929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5F874E-4A6C-45DC-A6ED-FD6263E06D2C}"/>
              </a:ext>
            </a:extLst>
          </p:cNvPr>
          <p:cNvSpPr txBox="1">
            <a:spLocks/>
          </p:cNvSpPr>
          <p:nvPr/>
        </p:nvSpPr>
        <p:spPr>
          <a:xfrm>
            <a:off x="6634396" y="1051133"/>
            <a:ext cx="53065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make_it_blue() </a:t>
            </a:r>
            <a:r>
              <a:rPr lang="en-US">
                <a:ea typeface="+mn-lt"/>
                <a:cs typeface="+mn-lt"/>
              </a:rPr>
              <a:t>modifies the </a:t>
            </a:r>
            <a:r>
              <a:rPr lang="en-US" b="1">
                <a:ea typeface="+mn-lt"/>
                <a:cs typeface="+mn-lt"/>
              </a:rPr>
              <a:t>color </a:t>
            </a:r>
            <a:r>
              <a:rPr lang="en-US">
                <a:ea typeface="+mn-lt"/>
                <a:cs typeface="+mn-lt"/>
              </a:rPr>
              <a:t>attribute of the instance.</a:t>
            </a:r>
            <a:endParaRPr lang="en-US" b="1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It changes the attribute to "blue". </a:t>
            </a:r>
          </a:p>
          <a:p>
            <a:r>
              <a:rPr lang="en-US">
                <a:cs typeface="Calibri"/>
              </a:rPr>
              <a:t>We can see the before and after value of the attribute </a:t>
            </a:r>
            <a:r>
              <a:rPr lang="en-US" b="1">
                <a:cs typeface="Calibri"/>
              </a:rPr>
              <a:t>color </a:t>
            </a:r>
            <a:r>
              <a:rPr lang="en-US">
                <a:cs typeface="Calibri"/>
              </a:rPr>
              <a:t>of object </a:t>
            </a:r>
            <a:r>
              <a:rPr lang="en-US" b="1">
                <a:cs typeface="Calibri"/>
              </a:rPr>
              <a:t>rover.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75589C-2E7F-47DD-AB45-A6AAF5D865EE}"/>
              </a:ext>
            </a:extLst>
          </p:cNvPr>
          <p:cNvSpPr/>
          <p:nvPr/>
        </p:nvSpPr>
        <p:spPr>
          <a:xfrm>
            <a:off x="6629860" y="4739598"/>
            <a:ext cx="1810187" cy="80354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3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46E3-73C1-4821-AB7C-AACF8848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15" y="-22199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Putting it all together: (example)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4FE054-8426-4215-945F-ED8616B16547}"/>
              </a:ext>
            </a:extLst>
          </p:cNvPr>
          <p:cNvSpPr txBox="1">
            <a:spLocks/>
          </p:cNvSpPr>
          <p:nvPr/>
        </p:nvSpPr>
        <p:spPr>
          <a:xfrm>
            <a:off x="7196527" y="1063625"/>
            <a:ext cx="491927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Here, we have a class Vehicle, with class attribute </a:t>
            </a:r>
            <a:r>
              <a:rPr lang="en-US" b="1">
                <a:cs typeface="Calibri"/>
              </a:rPr>
              <a:t>doors</a:t>
            </a:r>
            <a:r>
              <a:rPr lang="en-US">
                <a:cs typeface="Calibri"/>
              </a:rPr>
              <a:t> and instance attribute </a:t>
            </a:r>
            <a:r>
              <a:rPr lang="en-US" b="1">
                <a:cs typeface="Calibri"/>
              </a:rPr>
              <a:t>color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mileage</a:t>
            </a:r>
          </a:p>
          <a:p>
            <a:r>
              <a:rPr lang="en-US" b="1">
                <a:cs typeface="Calibri"/>
              </a:rPr>
              <a:t>make_it_blue() </a:t>
            </a:r>
            <a:r>
              <a:rPr lang="en-US">
                <a:cs typeface="Calibri"/>
              </a:rPr>
              <a:t>is a method that modifies the color attribute of instance</a:t>
            </a:r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get_info() </a:t>
            </a:r>
            <a:r>
              <a:rPr lang="en-US">
                <a:cs typeface="Calibri"/>
              </a:rPr>
              <a:t>method returns a string with format as shown in the code</a:t>
            </a:r>
          </a:p>
          <a:p>
            <a:r>
              <a:rPr lang="en-US">
                <a:cs typeface="Calibri"/>
              </a:rPr>
              <a:t>vehicle1 and vehicle2 are objects we have instantiated</a:t>
            </a: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D69FB9-A352-4A55-A74B-588275D98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464" y="763821"/>
            <a:ext cx="6705529" cy="5325699"/>
          </a:xfrm>
        </p:spPr>
      </p:pic>
    </p:spTree>
    <p:extLst>
      <p:ext uri="{BB962C8B-B14F-4D97-AF65-F5344CB8AC3E}">
        <p14:creationId xmlns:p14="http://schemas.microsoft.com/office/powerpoint/2010/main" val="116372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46E3-73C1-4821-AB7C-AACF8848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15" y="-22199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Putting it all together: (example)</a:t>
            </a:r>
            <a:endParaRPr lang="en-US"/>
          </a:p>
        </p:txBody>
      </p:sp>
      <p:pic>
        <p:nvPicPr>
          <p:cNvPr id="5" name="Picture 6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2AE6C5BC-057F-4BCB-9CCA-907076B68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37" y="876249"/>
            <a:ext cx="9104338" cy="4351338"/>
          </a:xfrm>
        </p:spPr>
      </p:pic>
    </p:spTree>
    <p:extLst>
      <p:ext uri="{BB962C8B-B14F-4D97-AF65-F5344CB8AC3E}">
        <p14:creationId xmlns:p14="http://schemas.microsoft.com/office/powerpoint/2010/main" val="370665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46E3-73C1-4821-AB7C-AACF8848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15" y="-22199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Putting it all together: (example)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BAD10D-2971-4DE8-96ED-0D5815250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943" y="826281"/>
            <a:ext cx="7174245" cy="4988419"/>
          </a:xfrm>
        </p:spPr>
      </p:pic>
    </p:spTree>
    <p:extLst>
      <p:ext uri="{BB962C8B-B14F-4D97-AF65-F5344CB8AC3E}">
        <p14:creationId xmlns:p14="http://schemas.microsoft.com/office/powerpoint/2010/main" val="276329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E5DF-0569-49D8-9DC7-8D8C86AA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815" y="1879823"/>
            <a:ext cx="3923501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Inheritance</a:t>
            </a:r>
            <a:endParaRPr lang="en-US" sz="3600" dirty="0">
              <a:cs typeface="Calibri Light"/>
            </a:endParaRP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A3A5774-B4EE-4CD8-97A0-BDBA3A57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29162"/>
            <a:ext cx="6780700" cy="47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42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Inheritance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324F-89AA-4BE4-ADB5-26B4446B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Inheritance is the process by which one class takes on the attributes and methods of another.</a:t>
            </a:r>
          </a:p>
          <a:p>
            <a:r>
              <a:rPr lang="en-US" dirty="0">
                <a:ea typeface="+mn-lt"/>
                <a:cs typeface="+mn-lt"/>
              </a:rPr>
              <a:t>Newly created classes are called </a:t>
            </a:r>
            <a:r>
              <a:rPr lang="en-US" b="1" dirty="0">
                <a:ea typeface="+mn-lt"/>
                <a:cs typeface="+mn-lt"/>
              </a:rPr>
              <a:t>child classes </a:t>
            </a:r>
            <a:r>
              <a:rPr lang="en-US" dirty="0">
                <a:ea typeface="+mn-lt"/>
                <a:cs typeface="+mn-lt"/>
              </a:rPr>
              <a:t>or</a:t>
            </a:r>
            <a:r>
              <a:rPr lang="en-US" b="1" dirty="0">
                <a:ea typeface="+mn-lt"/>
                <a:cs typeface="+mn-lt"/>
              </a:rPr>
              <a:t> derived classes.</a:t>
            </a:r>
          </a:p>
          <a:p>
            <a:r>
              <a:rPr lang="en-US" dirty="0">
                <a:ea typeface="+mn-lt"/>
                <a:cs typeface="+mn-lt"/>
              </a:rPr>
              <a:t> The classes that child classes are derived from are called </a:t>
            </a:r>
            <a:r>
              <a:rPr lang="en-US" b="1" dirty="0">
                <a:ea typeface="+mn-lt"/>
                <a:cs typeface="+mn-lt"/>
              </a:rPr>
              <a:t>parent classes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or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base classes</a:t>
            </a: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Child classes</a:t>
            </a:r>
            <a:r>
              <a:rPr lang="en-US" dirty="0">
                <a:ea typeface="+mn-lt"/>
                <a:cs typeface="+mn-lt"/>
              </a:rPr>
              <a:t> contain the details of the </a:t>
            </a:r>
            <a:r>
              <a:rPr lang="en-US" b="1" dirty="0">
                <a:ea typeface="+mn-lt"/>
                <a:cs typeface="+mn-lt"/>
              </a:rPr>
              <a:t>parent class</a:t>
            </a:r>
            <a:r>
              <a:rPr lang="en-US" dirty="0">
                <a:ea typeface="+mn-lt"/>
                <a:cs typeface="+mn-lt"/>
              </a:rPr>
              <a:t> they're derived form</a:t>
            </a:r>
            <a:endParaRPr lang="en-US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609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D185-EB56-4186-BB7E-2CEA7A89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Object Oriented Programming(OOP)?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FC8-BB65-4826-9346-B115DF1D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75" y="18131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 programming paradigm which provides a means of structuring programs so that properties and behaviors are bundled into individual </a:t>
            </a:r>
            <a:r>
              <a:rPr lang="en-US" b="1" dirty="0">
                <a:ea typeface="+mn-lt"/>
                <a:cs typeface="+mn-lt"/>
              </a:rPr>
              <a:t>objects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It allows us to think of the data in our program in terms of real-world </a:t>
            </a:r>
            <a:r>
              <a:rPr lang="en-US" b="1" dirty="0">
                <a:ea typeface="+mn-lt"/>
                <a:cs typeface="+mn-lt"/>
              </a:rPr>
              <a:t>objects</a:t>
            </a:r>
            <a:r>
              <a:rPr lang="en-US" dirty="0">
                <a:ea typeface="+mn-lt"/>
                <a:cs typeface="+mn-lt"/>
              </a:rPr>
              <a:t>, with both properties and behaviors.</a:t>
            </a:r>
          </a:p>
          <a:p>
            <a:r>
              <a:rPr lang="en-US" b="1" dirty="0">
                <a:ea typeface="+mn-lt"/>
                <a:cs typeface="+mn-lt"/>
              </a:rPr>
              <a:t>Properties</a:t>
            </a:r>
            <a:r>
              <a:rPr lang="en-US" dirty="0">
                <a:ea typeface="+mn-lt"/>
                <a:cs typeface="+mn-lt"/>
              </a:rPr>
              <a:t> define the state of the object. This is the data that the object stores. </a:t>
            </a:r>
          </a:p>
          <a:p>
            <a:r>
              <a:rPr lang="en-US" b="1" dirty="0">
                <a:ea typeface="+mn-lt"/>
                <a:cs typeface="+mn-lt"/>
              </a:rPr>
              <a:t>Behaviors</a:t>
            </a:r>
            <a:r>
              <a:rPr lang="en-US" dirty="0">
                <a:ea typeface="+mn-lt"/>
                <a:cs typeface="+mn-lt"/>
              </a:rPr>
              <a:t> are the actions our object can take. Oftentimes, this involves using or modifying the properties of our object.</a:t>
            </a:r>
          </a:p>
        </p:txBody>
      </p:sp>
    </p:spTree>
    <p:extLst>
      <p:ext uri="{BB962C8B-B14F-4D97-AF65-F5344CB8AC3E}">
        <p14:creationId xmlns:p14="http://schemas.microsoft.com/office/powerpoint/2010/main" val="3310500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 of Inheritance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1324F-89AA-4BE4-ADB5-26B4446B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Single Inheritance</a:t>
            </a:r>
          </a:p>
          <a:p>
            <a:r>
              <a:rPr lang="en-US" dirty="0">
                <a:ea typeface="+mn-lt"/>
                <a:cs typeface="+mn-lt"/>
              </a:rPr>
              <a:t>Multiple Inheritance</a:t>
            </a:r>
          </a:p>
          <a:p>
            <a:r>
              <a:rPr lang="en-US" dirty="0">
                <a:ea typeface="+mn-lt"/>
                <a:cs typeface="+mn-lt"/>
              </a:rPr>
              <a:t>Multilevel Inheritance</a:t>
            </a:r>
          </a:p>
          <a:p>
            <a:r>
              <a:rPr lang="en-US" dirty="0">
                <a:ea typeface="+mn-lt"/>
                <a:cs typeface="+mn-lt"/>
              </a:rPr>
              <a:t>Hierarchical Inheritance</a:t>
            </a:r>
          </a:p>
          <a:p>
            <a:r>
              <a:rPr lang="en-US" dirty="0">
                <a:ea typeface="+mn-lt"/>
                <a:cs typeface="+mn-lt"/>
              </a:rPr>
              <a:t>Hybrid Inheritance</a:t>
            </a:r>
          </a:p>
        </p:txBody>
      </p:sp>
    </p:spTree>
    <p:extLst>
      <p:ext uri="{BB962C8B-B14F-4D97-AF65-F5344CB8AC3E}">
        <p14:creationId xmlns:p14="http://schemas.microsoft.com/office/powerpoint/2010/main" val="297008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3799-89DB-4AAF-B608-770E78FB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Single Inheritance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B5EF-25D8-491B-ADDC-4637E626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265" y="1613265"/>
            <a:ext cx="5393960" cy="42763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Single inheritance enables a derived class to inherit properties from a single parent class</a:t>
            </a:r>
          </a:p>
          <a:p>
            <a:r>
              <a:rPr lang="en-US">
                <a:ea typeface="+mn-lt"/>
                <a:cs typeface="+mn-lt"/>
              </a:rPr>
              <a:t>Thus enabling code reusability and addition of new features to existing code.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FFE4CC02-590B-4E52-8067-CE5FE705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87" y="1554371"/>
            <a:ext cx="2976796" cy="3736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E22A8-5177-4363-8947-D2D27D15BCA1}"/>
              </a:ext>
            </a:extLst>
          </p:cNvPr>
          <p:cNvSpPr txBox="1"/>
          <p:nvPr/>
        </p:nvSpPr>
        <p:spPr>
          <a:xfrm>
            <a:off x="1476531" y="53739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Fig: Single Inheritance</a:t>
            </a:r>
          </a:p>
        </p:txBody>
      </p:sp>
    </p:spTree>
    <p:extLst>
      <p:ext uri="{BB962C8B-B14F-4D97-AF65-F5344CB8AC3E}">
        <p14:creationId xmlns:p14="http://schemas.microsoft.com/office/powerpoint/2010/main" val="3355695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B437-DC02-4B76-8857-4878D9BA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Single Inheritance</a:t>
            </a:r>
            <a:endParaRPr lang="en-US"/>
          </a:p>
        </p:txBody>
      </p:sp>
      <p:pic>
        <p:nvPicPr>
          <p:cNvPr id="4" name="Picture 4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C3E0A6AD-DA8B-4680-B7A5-7788AA93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27" y="1738182"/>
            <a:ext cx="5051136" cy="337697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FB4BBB-F127-4336-953E-F5750A18A0BE}"/>
              </a:ext>
            </a:extLst>
          </p:cNvPr>
          <p:cNvSpPr txBox="1">
            <a:spLocks/>
          </p:cNvSpPr>
          <p:nvPr/>
        </p:nvSpPr>
        <p:spPr>
          <a:xfrm>
            <a:off x="6347085" y="1863101"/>
            <a:ext cx="5393960" cy="4276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have two classes, </a:t>
            </a:r>
            <a:r>
              <a:rPr lang="en-US" b="1">
                <a:ea typeface="+mn-lt"/>
                <a:cs typeface="+mn-lt"/>
              </a:rPr>
              <a:t>class A </a:t>
            </a:r>
            <a:r>
              <a:rPr lang="en-US">
                <a:ea typeface="+mn-lt"/>
                <a:cs typeface="+mn-lt"/>
              </a:rPr>
              <a:t>and </a:t>
            </a:r>
            <a:r>
              <a:rPr lang="en-US" b="1">
                <a:ea typeface="+mn-lt"/>
                <a:cs typeface="+mn-lt"/>
              </a:rPr>
              <a:t>class B</a:t>
            </a:r>
            <a:r>
              <a:rPr lang="en-US">
                <a:ea typeface="+mn-lt"/>
                <a:cs typeface="+mn-lt"/>
              </a:rPr>
              <a:t>.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Here, class A is the base class for class B as class B inherits class A.</a:t>
            </a:r>
          </a:p>
          <a:p>
            <a:r>
              <a:rPr lang="en-US">
                <a:ea typeface="+mn-lt"/>
                <a:cs typeface="+mn-lt"/>
              </a:rPr>
              <a:t>Objects of class B will have all the details of class 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165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41" y="-10956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Example: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DF5F42-1643-432B-8161-3A39C24D4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899" y="1001166"/>
            <a:ext cx="5332397" cy="51508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FA518-CFB3-4B3E-A3D4-875A2A1DD274}"/>
              </a:ext>
            </a:extLst>
          </p:cNvPr>
          <p:cNvSpPr txBox="1">
            <a:spLocks/>
          </p:cNvSpPr>
          <p:nvPr/>
        </p:nvSpPr>
        <p:spPr>
          <a:xfrm>
            <a:off x="6247152" y="901231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Here, class </a:t>
            </a:r>
            <a:r>
              <a:rPr lang="en-US" b="1">
                <a:ea typeface="+mn-lt"/>
                <a:cs typeface="+mn-lt"/>
              </a:rPr>
              <a:t>Car </a:t>
            </a:r>
            <a:r>
              <a:rPr lang="en-US">
                <a:ea typeface="+mn-lt"/>
                <a:cs typeface="+mn-lt"/>
              </a:rPr>
              <a:t>is derived from base class </a:t>
            </a:r>
            <a:r>
              <a:rPr lang="en-US" b="1">
                <a:ea typeface="+mn-lt"/>
                <a:cs typeface="+mn-lt"/>
              </a:rPr>
              <a:t>Vehicle.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 object is instantiated and assigned to variable car1.</a:t>
            </a:r>
            <a:endParaRPr lang="en-US" b="1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As we see, object car1 has the same attributes as the base class.</a:t>
            </a:r>
          </a:p>
          <a:p>
            <a:r>
              <a:rPr lang="en-US">
                <a:ea typeface="+mn-lt"/>
                <a:cs typeface="+mn-lt"/>
              </a:rPr>
              <a:t>Moreover, we have added a method </a:t>
            </a:r>
            <a:r>
              <a:rPr lang="en-US" b="1">
                <a:ea typeface="+mn-lt"/>
                <a:cs typeface="+mn-lt"/>
              </a:rPr>
              <a:t>number_of_doors().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3BBBAF-47A1-4AA6-B895-F0AD96D3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43" y="4813182"/>
            <a:ext cx="2305987" cy="159127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AC0D4DF-8322-4BAD-88CB-9785018036A3}"/>
              </a:ext>
            </a:extLst>
          </p:cNvPr>
          <p:cNvSpPr/>
          <p:nvPr/>
        </p:nvSpPr>
        <p:spPr>
          <a:xfrm>
            <a:off x="6030253" y="5251762"/>
            <a:ext cx="1135630" cy="70361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6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41" y="-10956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Multiple Inheritance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FA518-CFB3-4B3E-A3D4-875A2A1DD274}"/>
              </a:ext>
            </a:extLst>
          </p:cNvPr>
          <p:cNvSpPr txBox="1">
            <a:spLocks/>
          </p:cNvSpPr>
          <p:nvPr/>
        </p:nvSpPr>
        <p:spPr>
          <a:xfrm>
            <a:off x="6097250" y="1113592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When a class is derived from more than one base classes this type of inheritance is called multiple inheritance.</a:t>
            </a:r>
          </a:p>
          <a:p>
            <a:r>
              <a:rPr lang="en-US">
                <a:ea typeface="+mn-lt"/>
                <a:cs typeface="+mn-lt"/>
              </a:rPr>
              <a:t>In multiple inheritance, all the details of the base classes are inherited into the derived class.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177C99-C238-4001-B3F2-BAF6CDA4C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473" y="1505588"/>
            <a:ext cx="4245807" cy="35798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02E2C-878D-43BC-9EA1-BBAE7E5F2834}"/>
              </a:ext>
            </a:extLst>
          </p:cNvPr>
          <p:cNvSpPr txBox="1"/>
          <p:nvPr/>
        </p:nvSpPr>
        <p:spPr>
          <a:xfrm>
            <a:off x="2251023" y="51241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fig: multiple inheritance</a:t>
            </a:r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249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1EB8-A273-4492-8B36-77541320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Multiple Inheritance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7C4E8F-713D-4317-B415-DCED5659D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938" y="1488346"/>
            <a:ext cx="3598222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C404D8-10E4-4E44-9F50-DF01A09C0CDE}"/>
              </a:ext>
            </a:extLst>
          </p:cNvPr>
          <p:cNvSpPr txBox="1">
            <a:spLocks/>
          </p:cNvSpPr>
          <p:nvPr/>
        </p:nvSpPr>
        <p:spPr>
          <a:xfrm>
            <a:off x="5472660" y="1563297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have three classes: class A, class B and class C</a:t>
            </a:r>
          </a:p>
          <a:p>
            <a:r>
              <a:rPr lang="en-US">
                <a:ea typeface="+mn-lt"/>
                <a:cs typeface="+mn-lt"/>
              </a:rPr>
              <a:t>Here, class C is derived from class A and B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Since the class C inherits from multiple classes, the inheritance it follows is called multiple inheritance</a:t>
            </a:r>
          </a:p>
          <a:p>
            <a:r>
              <a:rPr lang="en-US">
                <a:ea typeface="+mn-lt"/>
                <a:cs typeface="+mn-lt"/>
              </a:rPr>
              <a:t>Objects of class C will have all the details of class A and B.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94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4C923D20-F625-421C-9032-D88DCAA39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15" y="775208"/>
            <a:ext cx="2856874" cy="50530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41" y="-10956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Multilevel Inheritance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FA518-CFB3-4B3E-A3D4-875A2A1DD274}"/>
              </a:ext>
            </a:extLst>
          </p:cNvPr>
          <p:cNvSpPr txBox="1">
            <a:spLocks/>
          </p:cNvSpPr>
          <p:nvPr/>
        </p:nvSpPr>
        <p:spPr>
          <a:xfrm>
            <a:off x="5997316" y="1388412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In multilevel inheritance, features of the base class and the derived class are further inherited into the new derived class.</a:t>
            </a:r>
          </a:p>
          <a:p>
            <a:r>
              <a:rPr lang="en-US">
                <a:cs typeface="Calibri"/>
              </a:rPr>
              <a:t>As shown in the figure, B is derived form A and C is derived from B</a:t>
            </a:r>
          </a:p>
          <a:p>
            <a:r>
              <a:rPr lang="en-US">
                <a:ea typeface="+mn-lt"/>
                <a:cs typeface="+mn-lt"/>
              </a:rPr>
              <a:t>In this type of inheritance, a class can inherit from a child class/derived class. B is a child class of A and class C inherits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02E2C-878D-43BC-9EA1-BBAE7E5F2834}"/>
              </a:ext>
            </a:extLst>
          </p:cNvPr>
          <p:cNvSpPr txBox="1"/>
          <p:nvPr/>
        </p:nvSpPr>
        <p:spPr>
          <a:xfrm>
            <a:off x="1613941" y="58361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fig: multilevel inheritance</a:t>
            </a:r>
            <a:endParaRPr lang="en-US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7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1EB8-A273-4492-8B36-77541320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Multilevel Inheritance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C404D8-10E4-4E44-9F50-DF01A09C0CDE}"/>
              </a:ext>
            </a:extLst>
          </p:cNvPr>
          <p:cNvSpPr txBox="1">
            <a:spLocks/>
          </p:cNvSpPr>
          <p:nvPr/>
        </p:nvSpPr>
        <p:spPr>
          <a:xfrm>
            <a:off x="5472660" y="1563297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have three classes: class A, class B and class C</a:t>
            </a:r>
          </a:p>
          <a:p>
            <a:r>
              <a:rPr lang="en-US">
                <a:cs typeface="Calibri"/>
              </a:rPr>
              <a:t>Class B inherits A, so class B has all the details of class A</a:t>
            </a:r>
          </a:p>
          <a:p>
            <a:r>
              <a:rPr lang="en-US">
                <a:ea typeface="+mn-lt"/>
                <a:cs typeface="+mn-lt"/>
              </a:rPr>
              <a:t>Class C inherits class B, so class C has all details of B</a:t>
            </a:r>
          </a:p>
          <a:p>
            <a:r>
              <a:rPr lang="en-US">
                <a:ea typeface="+mn-lt"/>
                <a:cs typeface="+mn-lt"/>
              </a:rPr>
              <a:t>Objects of class C will have all the details of class A and B.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7" name="Picture 7" descr="A picture containing monitor, screen, black, holding&#10;&#10;Description generated with very high confidence">
            <a:extLst>
              <a:ext uri="{FF2B5EF4-FFF2-40B4-BE49-F238E27FC236}">
                <a16:creationId xmlns:a16="http://schemas.microsoft.com/office/drawing/2014/main" id="{A0B34733-7587-41C8-A97C-8A7FD5AAD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441" y="1475854"/>
            <a:ext cx="4160232" cy="4351338"/>
          </a:xfrm>
        </p:spPr>
      </p:pic>
    </p:spTree>
    <p:extLst>
      <p:ext uri="{BB962C8B-B14F-4D97-AF65-F5344CB8AC3E}">
        <p14:creationId xmlns:p14="http://schemas.microsoft.com/office/powerpoint/2010/main" val="368793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41" y="2862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Hierarchical</a:t>
            </a:r>
            <a:r>
              <a:rPr lang="en-US">
                <a:cs typeface="Calibri Light"/>
              </a:rPr>
              <a:t> Inheritance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FA518-CFB3-4B3E-A3D4-875A2A1DD274}"/>
              </a:ext>
            </a:extLst>
          </p:cNvPr>
          <p:cNvSpPr txBox="1">
            <a:spLocks/>
          </p:cNvSpPr>
          <p:nvPr/>
        </p:nvSpPr>
        <p:spPr>
          <a:xfrm>
            <a:off x="5997316" y="1388412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When more than one derived classes are created from a single base this type of inheritence is called hierarchical inheritance.</a:t>
            </a:r>
          </a:p>
          <a:p>
            <a:r>
              <a:rPr lang="en-US">
                <a:cs typeface="Calibri"/>
              </a:rPr>
              <a:t>As shown in the figure, </a:t>
            </a:r>
            <a:r>
              <a:rPr lang="en-US">
                <a:ea typeface="+mn-lt"/>
                <a:cs typeface="+mn-lt"/>
              </a:rPr>
              <a:t>we have a parent class, </a:t>
            </a:r>
            <a:r>
              <a:rPr lang="en-US" b="1">
                <a:ea typeface="+mn-lt"/>
                <a:cs typeface="+mn-lt"/>
              </a:rPr>
              <a:t>class A</a:t>
            </a:r>
            <a:r>
              <a:rPr lang="en-US">
                <a:ea typeface="+mn-lt"/>
                <a:cs typeface="+mn-lt"/>
              </a:rPr>
              <a:t> and multiple classess </a:t>
            </a:r>
            <a:r>
              <a:rPr lang="en-US" b="1">
                <a:ea typeface="+mn-lt"/>
                <a:cs typeface="+mn-lt"/>
              </a:rPr>
              <a:t>B,  C </a:t>
            </a:r>
            <a:r>
              <a:rPr lang="en-US">
                <a:ea typeface="+mn-lt"/>
                <a:cs typeface="+mn-lt"/>
              </a:rPr>
              <a:t>and</a:t>
            </a:r>
            <a:r>
              <a:rPr lang="en-US" b="1">
                <a:ea typeface="+mn-lt"/>
                <a:cs typeface="+mn-lt"/>
              </a:rPr>
              <a:t> D </a:t>
            </a:r>
            <a:r>
              <a:rPr lang="en-US">
                <a:ea typeface="+mn-lt"/>
                <a:cs typeface="+mn-lt"/>
              </a:rPr>
              <a:t>are derived from it.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02E2C-878D-43BC-9EA1-BBAE7E5F2834}"/>
              </a:ext>
            </a:extLst>
          </p:cNvPr>
          <p:cNvSpPr txBox="1"/>
          <p:nvPr/>
        </p:nvSpPr>
        <p:spPr>
          <a:xfrm>
            <a:off x="1563974" y="5486400"/>
            <a:ext cx="3105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fig: </a:t>
            </a:r>
            <a:r>
              <a:rPr lang="en-US" i="1">
                <a:ea typeface="+mn-lt"/>
                <a:cs typeface="+mn-lt"/>
              </a:rPr>
              <a:t> Hierarchical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/>
              <a:t>inheritance</a:t>
            </a:r>
            <a:endParaRPr lang="en-US" i="1">
              <a:cs typeface="Calibri"/>
            </a:endParaRPr>
          </a:p>
        </p:txBody>
      </p:sp>
      <p:pic>
        <p:nvPicPr>
          <p:cNvPr id="5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BDB3F3A-3EF3-4864-B490-4C578490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52" y="1629335"/>
            <a:ext cx="4645545" cy="3857000"/>
          </a:xfrm>
        </p:spPr>
      </p:pic>
    </p:spTree>
    <p:extLst>
      <p:ext uri="{BB962C8B-B14F-4D97-AF65-F5344CB8AC3E}">
        <p14:creationId xmlns:p14="http://schemas.microsoft.com/office/powerpoint/2010/main" val="1326731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1EB8-A273-4492-8B36-77541320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207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Hierarchical </a:t>
            </a:r>
            <a:r>
              <a:rPr lang="en-US">
                <a:cs typeface="Calibri Light"/>
              </a:rPr>
              <a:t>Inheritance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C404D8-10E4-4E44-9F50-DF01A09C0CDE}"/>
              </a:ext>
            </a:extLst>
          </p:cNvPr>
          <p:cNvSpPr txBox="1">
            <a:spLocks/>
          </p:cNvSpPr>
          <p:nvPr/>
        </p:nvSpPr>
        <p:spPr>
          <a:xfrm>
            <a:off x="5472660" y="1563297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have three classes: class A, class B and class C</a:t>
            </a:r>
          </a:p>
          <a:p>
            <a:r>
              <a:rPr lang="en-US">
                <a:cs typeface="Calibri"/>
              </a:rPr>
              <a:t>Class B inherits A, so class B has all the details of class A</a:t>
            </a:r>
          </a:p>
          <a:p>
            <a:r>
              <a:rPr lang="en-US">
                <a:ea typeface="+mn-lt"/>
                <a:cs typeface="+mn-lt"/>
              </a:rPr>
              <a:t>Class C alse inherits class A, so class C has all details of A</a:t>
            </a:r>
          </a:p>
          <a:p>
            <a:r>
              <a:rPr lang="en-US">
                <a:ea typeface="+mn-lt"/>
                <a:cs typeface="+mn-lt"/>
              </a:rPr>
              <a:t>Base class A has been inherited multiple times, this kind of inheritance is called Hierarchical inheritance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5" name="Picture 7" descr="A picture containing monitor, screen, black, holding&#10;&#10;Description generated with very high confidence">
            <a:extLst>
              <a:ext uri="{FF2B5EF4-FFF2-40B4-BE49-F238E27FC236}">
                <a16:creationId xmlns:a16="http://schemas.microsoft.com/office/drawing/2014/main" id="{1C17DFED-C7AA-449D-BB70-4D73F8D75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835" y="1350936"/>
            <a:ext cx="4160232" cy="4351338"/>
          </a:xfrm>
        </p:spPr>
      </p:pic>
    </p:spTree>
    <p:extLst>
      <p:ext uri="{BB962C8B-B14F-4D97-AF65-F5344CB8AC3E}">
        <p14:creationId xmlns:p14="http://schemas.microsoft.com/office/powerpoint/2010/main" val="269935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D185-EB56-4186-BB7E-2CEA7A89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FC8-BB65-4826-9346-B115DF1D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75" y="18131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 class is a blueprint for the object</a:t>
            </a:r>
          </a:p>
          <a:p>
            <a:r>
              <a:rPr lang="en-US" dirty="0">
                <a:ea typeface="+mn-lt"/>
                <a:cs typeface="+mn-lt"/>
              </a:rPr>
              <a:t>It is a user-defined prototype for an object that defines a set of attributes that characterize any object of the class.</a:t>
            </a: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945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DC2C-6974-478A-A2D3-513BD704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741" y="2862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Hybrid</a:t>
            </a:r>
            <a:r>
              <a:rPr lang="en-US">
                <a:cs typeface="Calibri Light"/>
              </a:rPr>
              <a:t> Inheritance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AFA518-CFB3-4B3E-A3D4-875A2A1DD274}"/>
              </a:ext>
            </a:extLst>
          </p:cNvPr>
          <p:cNvSpPr txBox="1">
            <a:spLocks/>
          </p:cNvSpPr>
          <p:nvPr/>
        </p:nvSpPr>
        <p:spPr>
          <a:xfrm>
            <a:off x="5997316" y="1388412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Inheritence consisting of multiple types of inheritence is called hybrid inheritence.</a:t>
            </a:r>
          </a:p>
          <a:p>
            <a:r>
              <a:rPr lang="en-US">
                <a:ea typeface="+mn-lt"/>
                <a:cs typeface="+mn-lt"/>
              </a:rPr>
              <a:t>This type of inheritance is the mixture of many inheritance types discussed in the previous slides.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02E2C-878D-43BC-9EA1-BBAE7E5F2834}"/>
              </a:ext>
            </a:extLst>
          </p:cNvPr>
          <p:cNvSpPr txBox="1"/>
          <p:nvPr/>
        </p:nvSpPr>
        <p:spPr>
          <a:xfrm>
            <a:off x="1801318" y="5461416"/>
            <a:ext cx="3105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fig: </a:t>
            </a:r>
            <a:r>
              <a:rPr lang="en-US" i="1">
                <a:ea typeface="+mn-lt"/>
                <a:cs typeface="+mn-lt"/>
              </a:rPr>
              <a:t> Hybrid </a:t>
            </a:r>
            <a:r>
              <a:rPr lang="en-US" i="1"/>
              <a:t>inheritance</a:t>
            </a:r>
            <a:endParaRPr lang="en-US" i="1">
              <a:cs typeface="Calibri"/>
            </a:endParaRP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A7F45CA3-7237-444D-A1CA-9BE74FA8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340" y="1257704"/>
            <a:ext cx="3941319" cy="4063115"/>
          </a:xfrm>
        </p:spPr>
      </p:pic>
    </p:spTree>
    <p:extLst>
      <p:ext uri="{BB962C8B-B14F-4D97-AF65-F5344CB8AC3E}">
        <p14:creationId xmlns:p14="http://schemas.microsoft.com/office/powerpoint/2010/main" val="354239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1EB8-A273-4492-8B36-77541320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4547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Hybrid Inheritance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C404D8-10E4-4E44-9F50-DF01A09C0CDE}"/>
              </a:ext>
            </a:extLst>
          </p:cNvPr>
          <p:cNvSpPr txBox="1">
            <a:spLocks/>
          </p:cNvSpPr>
          <p:nvPr/>
        </p:nvSpPr>
        <p:spPr>
          <a:xfrm>
            <a:off x="5472660" y="1563297"/>
            <a:ext cx="519409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have four classes: class A, class B, class C and class D</a:t>
            </a:r>
          </a:p>
          <a:p>
            <a:r>
              <a:rPr lang="en-US">
                <a:ea typeface="+mn-lt"/>
                <a:cs typeface="+mn-lt"/>
              </a:rPr>
              <a:t>As we see, there are multiple types of inheritance involved.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7" name="Picture 7" descr="A picture containing screen, monitor, black, holding&#10;&#10;Description generated with very high confidence">
            <a:extLst>
              <a:ext uri="{FF2B5EF4-FFF2-40B4-BE49-F238E27FC236}">
                <a16:creationId xmlns:a16="http://schemas.microsoft.com/office/drawing/2014/main" id="{E87A4C51-2119-412E-87F1-0587A6C92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17" y="876248"/>
            <a:ext cx="4273671" cy="5213271"/>
          </a:xfrm>
        </p:spPr>
      </p:pic>
    </p:spTree>
    <p:extLst>
      <p:ext uri="{BB962C8B-B14F-4D97-AF65-F5344CB8AC3E}">
        <p14:creationId xmlns:p14="http://schemas.microsoft.com/office/powerpoint/2010/main" val="316925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262-4AA6-4032-889D-9CC5327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85" y="90305"/>
            <a:ext cx="11052747" cy="135054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Order in which the attributes are searched in inherited class: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E5F1B-EDB7-42A9-B41C-6D4CA599511A}"/>
              </a:ext>
            </a:extLst>
          </p:cNvPr>
          <p:cNvSpPr txBox="1">
            <a:spLocks/>
          </p:cNvSpPr>
          <p:nvPr/>
        </p:nvSpPr>
        <p:spPr>
          <a:xfrm>
            <a:off x="5472660" y="1563297"/>
            <a:ext cx="641828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If we try to access an attribute in class D, it follows this order:</a:t>
            </a:r>
          </a:p>
          <a:p>
            <a:pPr marL="514350" indent="-51435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Attribute is searched in Inherited class: </a:t>
            </a:r>
            <a:r>
              <a:rPr lang="en-US" b="1">
                <a:ea typeface="+mn-lt"/>
                <a:cs typeface="+mn-lt"/>
              </a:rPr>
              <a:t>class C</a:t>
            </a:r>
            <a:endParaRPr lang="en-US" b="1" i="1"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Attribute is searched in base class: </a:t>
            </a:r>
            <a:r>
              <a:rPr lang="en-US" b="1">
                <a:ea typeface="+mn-lt"/>
                <a:cs typeface="+mn-lt"/>
              </a:rPr>
              <a:t>class A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Attribute is searched recursively in base classes of </a:t>
            </a:r>
            <a:r>
              <a:rPr lang="en-US" b="1">
                <a:ea typeface="+mn-lt"/>
                <a:cs typeface="+mn-lt"/>
              </a:rPr>
              <a:t>class A</a:t>
            </a:r>
            <a:r>
              <a:rPr lang="en-US">
                <a:ea typeface="+mn-lt"/>
                <a:cs typeface="+mn-lt"/>
              </a:rPr>
              <a:t> (if any)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Attribute is searched in base class: </a:t>
            </a:r>
            <a:r>
              <a:rPr lang="en-US" b="1">
                <a:ea typeface="+mn-lt"/>
                <a:cs typeface="+mn-lt"/>
              </a:rPr>
              <a:t>class B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Attribute is searched recursively in base classes of </a:t>
            </a:r>
            <a:r>
              <a:rPr lang="en-US" b="1">
                <a:ea typeface="+mn-lt"/>
                <a:cs typeface="+mn-lt"/>
              </a:rPr>
              <a:t>class B</a:t>
            </a:r>
            <a:r>
              <a:rPr lang="en-US">
                <a:ea typeface="+mn-lt"/>
                <a:cs typeface="+mn-lt"/>
              </a:rPr>
              <a:t> (if any)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41448D4-733E-420A-A371-036AF8825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966" y="1375920"/>
            <a:ext cx="4541445" cy="4351338"/>
          </a:xfrm>
        </p:spPr>
      </p:pic>
    </p:spTree>
    <p:extLst>
      <p:ext uri="{BB962C8B-B14F-4D97-AF65-F5344CB8AC3E}">
        <p14:creationId xmlns:p14="http://schemas.microsoft.com/office/powerpoint/2010/main" val="3468125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A482-B353-4189-88D3-1AD6ADE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Encapsulation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43D-2D88-4663-BA3F-7133F4A5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Encapsulation is one of the fundamental concepts in object-oriented programming (OOP).</a:t>
            </a:r>
          </a:p>
          <a:p>
            <a:r>
              <a:rPr lang="en-US">
                <a:ea typeface="+mn-lt"/>
                <a:cs typeface="+mn-lt"/>
              </a:rPr>
              <a:t>It describes the idea of wrapping data and the methods that work on data within one unit. </a:t>
            </a:r>
          </a:p>
          <a:p>
            <a:r>
              <a:rPr lang="en-US">
                <a:ea typeface="+mn-lt"/>
                <a:cs typeface="+mn-lt"/>
              </a:rPr>
              <a:t>This puts restrictions on accessing variables and methods directly and can prevent the accidental modification of data.</a:t>
            </a:r>
          </a:p>
          <a:p>
            <a:r>
              <a:rPr lang="en-US">
                <a:ea typeface="+mn-lt"/>
                <a:cs typeface="+mn-lt"/>
              </a:rPr>
              <a:t>To prevent accidental change, an object’s variable can only be changed by an object’s method.</a:t>
            </a:r>
          </a:p>
          <a:p>
            <a:r>
              <a:rPr lang="en-US">
                <a:ea typeface="+mn-lt"/>
                <a:cs typeface="+mn-lt"/>
              </a:rPr>
              <a:t>Those type of variables are known as </a:t>
            </a:r>
            <a:r>
              <a:rPr lang="en-US" b="1">
                <a:ea typeface="+mn-lt"/>
                <a:cs typeface="+mn-lt"/>
              </a:rPr>
              <a:t>private variable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33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A482-B353-4189-88D3-1AD6ADE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Protected  members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43D-2D88-4663-BA3F-7133F4A5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Protected members </a:t>
            </a:r>
            <a:r>
              <a:rPr lang="en-US">
                <a:ea typeface="+mn-lt"/>
                <a:cs typeface="+mn-lt"/>
              </a:rPr>
              <a:t>are those data members of a class that can be accessed within the class and the classes derived from that class,</a:t>
            </a:r>
          </a:p>
          <a:p>
            <a:r>
              <a:rPr lang="en-US">
                <a:ea typeface="+mn-lt"/>
                <a:cs typeface="+mn-lt"/>
              </a:rPr>
              <a:t> But unlike in Java or C++, protected members can be accessed in python.</a:t>
            </a:r>
          </a:p>
          <a:p>
            <a:r>
              <a:rPr lang="en-US">
                <a:ea typeface="+mn-lt"/>
                <a:cs typeface="+mn-lt"/>
              </a:rPr>
              <a:t>All members in a Python class are </a:t>
            </a:r>
            <a:r>
              <a:rPr lang="en-US" b="1">
                <a:ea typeface="+mn-lt"/>
                <a:cs typeface="+mn-lt"/>
              </a:rPr>
              <a:t>public</a:t>
            </a:r>
            <a:r>
              <a:rPr lang="en-US">
                <a:ea typeface="+mn-lt"/>
                <a:cs typeface="+mn-lt"/>
              </a:rPr>
              <a:t> by default</a:t>
            </a:r>
          </a:p>
          <a:p>
            <a:r>
              <a:rPr lang="en-US">
                <a:ea typeface="+mn-lt"/>
                <a:cs typeface="+mn-lt"/>
              </a:rPr>
              <a:t>Python's convention to make an instance variable </a:t>
            </a:r>
            <a:r>
              <a:rPr lang="en-US" b="1">
                <a:ea typeface="+mn-lt"/>
                <a:cs typeface="+mn-lt"/>
              </a:rPr>
              <a:t>protected</a:t>
            </a:r>
            <a:r>
              <a:rPr lang="en-US">
                <a:ea typeface="+mn-lt"/>
                <a:cs typeface="+mn-lt"/>
              </a:rPr>
              <a:t> is to add a prefix _ (single underscore) to it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By prefixing the name of your member with </a:t>
            </a:r>
            <a:r>
              <a:rPr lang="en-US" b="1">
                <a:ea typeface="+mn-lt"/>
                <a:cs typeface="+mn-lt"/>
              </a:rPr>
              <a:t>a single underscore</a:t>
            </a:r>
            <a:r>
              <a:rPr lang="en-US">
                <a:ea typeface="+mn-lt"/>
                <a:cs typeface="+mn-lt"/>
              </a:rPr>
              <a:t>, you’re telling others “don’t touch this, unless you’re a subclass”.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7607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7E4-D8BE-48C7-AF12-C7B38772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-34690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Protected members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58CB4D-A56E-48A8-9304-B2C68D99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63" y="588936"/>
            <a:ext cx="5260635" cy="551307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2011DF-7E6B-48BF-AA2D-3B2B99D86EAC}"/>
              </a:ext>
            </a:extLst>
          </p:cNvPr>
          <p:cNvSpPr txBox="1">
            <a:spLocks/>
          </p:cNvSpPr>
          <p:nvPr/>
        </p:nvSpPr>
        <p:spPr>
          <a:xfrm>
            <a:off x="5909872" y="2450215"/>
            <a:ext cx="6031043" cy="35268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 panose="020F0502020204030204"/>
              </a:rPr>
              <a:t>Here, we have </a:t>
            </a:r>
            <a:r>
              <a:rPr lang="en-US" b="1">
                <a:cs typeface="Calibri" panose="020F0502020204030204"/>
              </a:rPr>
              <a:t>_mileage </a:t>
            </a:r>
            <a:r>
              <a:rPr lang="en-US">
                <a:cs typeface="Calibri" panose="020F0502020204030204"/>
              </a:rPr>
              <a:t>as out protected attribute.</a:t>
            </a:r>
          </a:p>
          <a:p>
            <a:r>
              <a:rPr lang="en-US">
                <a:ea typeface="+mn-lt"/>
                <a:cs typeface="+mn-lt"/>
              </a:rPr>
              <a:t>Protected members can be modified using instance variables as shown in the code, </a:t>
            </a:r>
            <a:r>
              <a:rPr lang="en-US" b="1">
                <a:ea typeface="+mn-lt"/>
                <a:cs typeface="+mn-lt"/>
              </a:rPr>
              <a:t>_mileage </a:t>
            </a:r>
            <a:r>
              <a:rPr lang="en-US">
                <a:ea typeface="+mn-lt"/>
                <a:cs typeface="+mn-lt"/>
              </a:rPr>
              <a:t>has been changed to 25</a:t>
            </a:r>
          </a:p>
          <a:p>
            <a:r>
              <a:rPr lang="en-US">
                <a:ea typeface="+mn-lt"/>
                <a:cs typeface="+mn-lt"/>
              </a:rPr>
              <a:t>Hence, a responsible programmer would refrain from accessing and modifying instance variables prefixed with _ from outside its class.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7" name="Picture 7" descr="A picture containing white&#10;&#10;Description generated with very high confidence">
            <a:extLst>
              <a:ext uri="{FF2B5EF4-FFF2-40B4-BE49-F238E27FC236}">
                <a16:creationId xmlns:a16="http://schemas.microsoft.com/office/drawing/2014/main" id="{7ACED5C3-9045-40DE-86A5-D7D1E93F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236" y="719074"/>
            <a:ext cx="4604479" cy="148493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824F3A1-2B19-4B4D-95A4-9D8640B986FA}"/>
              </a:ext>
            </a:extLst>
          </p:cNvPr>
          <p:cNvSpPr/>
          <p:nvPr/>
        </p:nvSpPr>
        <p:spPr>
          <a:xfrm>
            <a:off x="5842876" y="1241893"/>
            <a:ext cx="1347991" cy="71610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89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CB85-DC25-4C17-835B-83B67D01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Protected members: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C455-1145-46A1-957C-5C48633CD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Accessing the protected members like we did in the last slide is anti-pattern.</a:t>
            </a:r>
          </a:p>
          <a:p>
            <a:r>
              <a:rPr lang="en-US" dirty="0">
                <a:ea typeface="+mn-lt"/>
                <a:cs typeface="+mn-lt"/>
              </a:rPr>
              <a:t>If you are absolutely sure that you need to access the protected member from the outside, do the following:</a:t>
            </a:r>
          </a:p>
          <a:p>
            <a:pPr lvl="1"/>
            <a:r>
              <a:rPr lang="en-US" dirty="0">
                <a:ea typeface="+mn-lt"/>
                <a:cs typeface="+mn-lt"/>
              </a:rPr>
              <a:t>Make sure that accessing the member from outside the class does not cause any unintended side effects.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Refactor it such that it becomes part of the public interface of the class.</a:t>
            </a:r>
            <a:endParaRPr lang="en-US" dirty="0">
              <a:cs typeface="Calibri"/>
            </a:endParaRPr>
          </a:p>
          <a:p>
            <a:pPr marL="457200" lvl="1" indent="0">
              <a:buNone/>
            </a:pPr>
            <a:br>
              <a:rPr lang="en-US" dirty="0"/>
            </a:b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73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A482-B353-4189-88D3-1AD6ADE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Private members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43D-2D88-4663-BA3F-7133F4A5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Private members </a:t>
            </a:r>
            <a:r>
              <a:rPr lang="en-US" dirty="0">
                <a:ea typeface="+mn-lt"/>
                <a:cs typeface="+mn-lt"/>
              </a:rPr>
              <a:t>are those members of a class that accessible within the class only</a:t>
            </a: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But it is not strict in python as they can be accessed from outside the class as well</a:t>
            </a:r>
          </a:p>
          <a:p>
            <a:r>
              <a:rPr lang="en-US" dirty="0">
                <a:ea typeface="+mn-lt"/>
                <a:cs typeface="+mn-lt"/>
              </a:rPr>
              <a:t>Private access modifier is the most secure access modifier</a:t>
            </a:r>
          </a:p>
          <a:p>
            <a:r>
              <a:rPr lang="en-US" dirty="0">
                <a:ea typeface="+mn-lt"/>
                <a:cs typeface="+mn-lt"/>
              </a:rPr>
              <a:t>Data members of a class are declared private by adding a double underscore ‘__’ symbol before the data member of that class.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It gives a strong suggestion not to touch it from outside the class. Any attempt to do so will result in an </a:t>
            </a:r>
            <a:r>
              <a:rPr lang="en-US" dirty="0" err="1">
                <a:ea typeface="+mn-lt"/>
                <a:cs typeface="+mn-lt"/>
              </a:rPr>
              <a:t>AttributeError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9541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67E4-D8BE-48C7-AF12-C7B38772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5" y="-34690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Private members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2011DF-7E6B-48BF-AA2D-3B2B99D86EAC}"/>
              </a:ext>
            </a:extLst>
          </p:cNvPr>
          <p:cNvSpPr txBox="1">
            <a:spLocks/>
          </p:cNvSpPr>
          <p:nvPr/>
        </p:nvSpPr>
        <p:spPr>
          <a:xfrm>
            <a:off x="5972331" y="801297"/>
            <a:ext cx="6031043" cy="3526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 panose="020F0502020204030204"/>
              </a:rPr>
              <a:t>Here, we have </a:t>
            </a:r>
            <a:r>
              <a:rPr lang="en-US" b="1">
                <a:cs typeface="Calibri" panose="020F0502020204030204"/>
              </a:rPr>
              <a:t>__mileage </a:t>
            </a:r>
            <a:r>
              <a:rPr lang="en-US">
                <a:cs typeface="Calibri" panose="020F0502020204030204"/>
              </a:rPr>
              <a:t>as out private attribute.</a:t>
            </a:r>
          </a:p>
          <a:p>
            <a:r>
              <a:rPr lang="en-US">
                <a:ea typeface="+mn-lt"/>
                <a:cs typeface="+mn-lt"/>
              </a:rPr>
              <a:t>When we tried accessing the private attribute, AttributeError is raised.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DFD4A14-10AA-427C-A539-FE95F874B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33" y="801297"/>
            <a:ext cx="5775074" cy="4363829"/>
          </a:xfrm>
        </p:spPr>
      </p:pic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D9B385F-7C7E-424C-BFC9-29B536A62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98" y="3501701"/>
            <a:ext cx="5903627" cy="16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0EE1BFE-96F0-4BC1-B782-B78480F4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">
            <a:off x="8157671" y="4815224"/>
            <a:ext cx="2850670" cy="1663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867E4-D8BE-48C7-AF12-C7B38772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9" y="-17202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Private members: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F99CC-775B-460C-9EB7-DFF17237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66" y="1001166"/>
            <a:ext cx="10515600" cy="51708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 where did our </a:t>
            </a:r>
            <a:r>
              <a:rPr lang="en-US" b="1">
                <a:cs typeface="Calibri"/>
              </a:rPr>
              <a:t>__mileage </a:t>
            </a:r>
            <a:r>
              <a:rPr lang="en-US">
                <a:cs typeface="Calibri"/>
              </a:rPr>
              <a:t>attribute go?</a:t>
            </a:r>
          </a:p>
          <a:p>
            <a:r>
              <a:rPr lang="en-US">
                <a:cs typeface="Calibri"/>
              </a:rPr>
              <a:t>Let's check the attributes of </a:t>
            </a:r>
            <a:r>
              <a:rPr lang="en-US" b="1">
                <a:cs typeface="Calibri"/>
              </a:rPr>
              <a:t>my_vehicle</a:t>
            </a:r>
            <a:r>
              <a:rPr lang="en-US">
                <a:cs typeface="Calibri"/>
              </a:rPr>
              <a:t> object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can see our </a:t>
            </a:r>
            <a:r>
              <a:rPr lang="en-US" b="1">
                <a:cs typeface="Calibri"/>
              </a:rPr>
              <a:t>color </a:t>
            </a:r>
            <a:r>
              <a:rPr lang="en-US">
                <a:cs typeface="Calibri"/>
              </a:rPr>
              <a:t>attribute.. But where is </a:t>
            </a:r>
            <a:r>
              <a:rPr lang="en-US" b="1">
                <a:cs typeface="Calibri"/>
              </a:rPr>
              <a:t>__mileage</a:t>
            </a:r>
            <a:r>
              <a:rPr lang="en-US">
                <a:cs typeface="Calibri"/>
              </a:rPr>
              <a:t>?</a:t>
            </a:r>
          </a:p>
        </p:txBody>
      </p:sp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8AD695-7F2A-4558-A834-6C63BF30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96" y="2023265"/>
            <a:ext cx="8048445" cy="2581431"/>
          </a:xfrm>
          <a:prstGeom prst="rect">
            <a:avLst/>
          </a:prstGeom>
        </p:spPr>
      </p:pic>
      <p:pic>
        <p:nvPicPr>
          <p:cNvPr id="7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99211A6-DCD7-455F-9991-5954D8A48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3" y="2860753"/>
            <a:ext cx="2743200" cy="76268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3E9FBC7-58D2-4A64-B30D-F0FB6303C023}"/>
              </a:ext>
            </a:extLst>
          </p:cNvPr>
          <p:cNvSpPr/>
          <p:nvPr/>
        </p:nvSpPr>
        <p:spPr>
          <a:xfrm>
            <a:off x="2967405" y="2967176"/>
            <a:ext cx="1002935" cy="55795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4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D185-EB56-4186-BB7E-2CEA7A89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Classes: </a:t>
            </a:r>
            <a:r>
              <a:rPr lang="en-US"/>
              <a:t>Creating Classes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FC8-BB65-4826-9346-B115DF1D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75" y="18131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Start with the </a:t>
            </a:r>
            <a:r>
              <a:rPr lang="en-US" b="1" dirty="0">
                <a:ea typeface="+mn-lt"/>
                <a:cs typeface="+mn-lt"/>
              </a:rPr>
              <a:t>class</a:t>
            </a:r>
            <a:r>
              <a:rPr lang="en-US" dirty="0">
                <a:ea typeface="+mn-lt"/>
                <a:cs typeface="+mn-lt"/>
              </a:rPr>
              <a:t> keyword to indicate that you are creating a class</a:t>
            </a:r>
          </a:p>
          <a:p>
            <a:r>
              <a:rPr lang="en-US" dirty="0">
                <a:ea typeface="+mn-lt"/>
                <a:cs typeface="+mn-lt"/>
              </a:rPr>
              <a:t> The keyword is followed by the name of the class.</a:t>
            </a:r>
          </a:p>
          <a:p>
            <a:r>
              <a:rPr lang="en-US" dirty="0">
                <a:cs typeface="Calibri" panose="020F0502020204030204"/>
              </a:rPr>
              <a:t>According to the PEP 8 style guide, </a:t>
            </a:r>
            <a:r>
              <a:rPr lang="en-US" dirty="0">
                <a:ea typeface="+mn-lt"/>
                <a:cs typeface="+mn-lt"/>
              </a:rPr>
              <a:t>class names should normally use the </a:t>
            </a:r>
            <a:r>
              <a:rPr lang="en-US" dirty="0" err="1">
                <a:ea typeface="+mn-lt"/>
                <a:cs typeface="+mn-lt"/>
              </a:rPr>
              <a:t>CapWords</a:t>
            </a:r>
            <a:r>
              <a:rPr lang="en-US" dirty="0">
                <a:ea typeface="+mn-lt"/>
                <a:cs typeface="+mn-lt"/>
              </a:rPr>
              <a:t> convention I.e.,  CamelCase notation. 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Note: When using acronyms in </a:t>
            </a:r>
            <a:r>
              <a:rPr lang="en-US" dirty="0" err="1">
                <a:ea typeface="+mn-lt"/>
                <a:cs typeface="+mn-lt"/>
              </a:rPr>
              <a:t>CapWords</a:t>
            </a:r>
            <a:r>
              <a:rPr lang="en-US" dirty="0">
                <a:ea typeface="+mn-lt"/>
                <a:cs typeface="+mn-lt"/>
              </a:rPr>
              <a:t>, capitalize all the letters of the acronym. Thus </a:t>
            </a:r>
            <a:r>
              <a:rPr lang="en-US" dirty="0" err="1">
                <a:ea typeface="+mn-lt"/>
                <a:cs typeface="+mn-lt"/>
              </a:rPr>
              <a:t>HTTPServerError</a:t>
            </a:r>
            <a:r>
              <a:rPr lang="en-US" dirty="0">
                <a:ea typeface="+mn-lt"/>
                <a:cs typeface="+mn-lt"/>
              </a:rPr>
              <a:t> is better than </a:t>
            </a:r>
            <a:r>
              <a:rPr lang="en-US" dirty="0" err="1">
                <a:ea typeface="+mn-lt"/>
                <a:cs typeface="+mn-lt"/>
              </a:rPr>
              <a:t>HttpServerError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315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F3F-EA0E-4685-8917-4C5E11E2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Name mangling: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568B-1237-4AF2-800B-27128484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If you see closely, you can an attribute named </a:t>
            </a:r>
            <a:r>
              <a:rPr lang="en-US" b="1">
                <a:cs typeface="Calibri"/>
              </a:rPr>
              <a:t>_Vehicle__mileage </a:t>
            </a:r>
            <a:r>
              <a:rPr lang="en-US">
                <a:cs typeface="Calibri"/>
              </a:rPr>
              <a:t>attribute</a:t>
            </a:r>
          </a:p>
          <a:p>
            <a:r>
              <a:rPr lang="en-US">
                <a:ea typeface="+mn-lt"/>
                <a:cs typeface="+mn-lt"/>
              </a:rPr>
              <a:t>That is our </a:t>
            </a:r>
            <a:r>
              <a:rPr lang="en-US" b="1">
                <a:ea typeface="+mn-lt"/>
                <a:cs typeface="+mn-lt"/>
              </a:rPr>
              <a:t>__mileage </a:t>
            </a:r>
            <a:r>
              <a:rPr lang="en-US">
                <a:ea typeface="+mn-lt"/>
                <a:cs typeface="+mn-lt"/>
              </a:rPr>
              <a:t>private attribute.</a:t>
            </a:r>
          </a:p>
          <a:p>
            <a:r>
              <a:rPr lang="en-US">
                <a:ea typeface="+mn-lt"/>
                <a:cs typeface="+mn-lt"/>
              </a:rPr>
              <a:t> This is called </a:t>
            </a:r>
            <a:r>
              <a:rPr lang="en-US" b="1">
                <a:ea typeface="+mn-lt"/>
                <a:cs typeface="+mn-lt"/>
              </a:rPr>
              <a:t>name mangling</a:t>
            </a:r>
            <a:r>
              <a:rPr lang="en-US">
                <a:ea typeface="+mn-lt"/>
                <a:cs typeface="+mn-lt"/>
              </a:rPr>
              <a:t> that the Python interpreter applies. It does this to protect the variable from getting overridden in subclasses.</a:t>
            </a:r>
          </a:p>
          <a:p>
            <a:r>
              <a:rPr lang="en-US">
                <a:cs typeface="Calibri"/>
              </a:rPr>
              <a:t>Python applies name mangling to methods as well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99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A7E0-F6A6-42E3-B6F6-C63BF5CA2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Name mangling example:</a:t>
            </a:r>
            <a:endParaRPr lang="en-US"/>
          </a:p>
        </p:txBody>
      </p:sp>
      <p:pic>
        <p:nvPicPr>
          <p:cNvPr id="4" name="Picture 4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11B4DF43-CDD6-4F76-8362-26E14798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105" y="1451814"/>
            <a:ext cx="5762583" cy="4351338"/>
          </a:xfrm>
        </p:spPr>
      </p:pic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D1D597-7030-4061-84CA-70CEEBB5A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6" r="4204" b="592"/>
          <a:stretch/>
        </p:blipFill>
        <p:spPr>
          <a:xfrm>
            <a:off x="6104627" y="2426503"/>
            <a:ext cx="6035822" cy="240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C18E4-FD22-4820-9B88-4BFB287F474C}"/>
              </a:ext>
            </a:extLst>
          </p:cNvPr>
          <p:cNvSpPr txBox="1"/>
          <p:nvPr/>
        </p:nvSpPr>
        <p:spPr>
          <a:xfrm>
            <a:off x="6104627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Output: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711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0BD4-B1F6-4BF1-922B-B62BAC15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Name mangling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0431-C618-450D-9476-FE87F84A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 we see there are two attributes </a:t>
            </a:r>
            <a:r>
              <a:rPr lang="en-US" b="1">
                <a:cs typeface="Calibri"/>
              </a:rPr>
              <a:t>_Vehicle__mileage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_Vehicle__make_it_blue, </a:t>
            </a:r>
            <a:r>
              <a:rPr lang="en-US">
                <a:cs typeface="Calibri"/>
              </a:rPr>
              <a:t>this is due to name mangling.</a:t>
            </a:r>
            <a:endParaRPr lang="en-US" b="1"/>
          </a:p>
        </p:txBody>
      </p:sp>
      <p:pic>
        <p:nvPicPr>
          <p:cNvPr id="4" name="Picture 4" descr="A picture containing laptop, computer, drawing, white&#10;&#10;Description generated with very high confidence">
            <a:extLst>
              <a:ext uri="{FF2B5EF4-FFF2-40B4-BE49-F238E27FC236}">
                <a16:creationId xmlns:a16="http://schemas.microsoft.com/office/drawing/2014/main" id="{44B772F3-5397-4DE8-B7B8-C86B55CB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3114855"/>
            <a:ext cx="6366294" cy="1577195"/>
          </a:xfrm>
          <a:prstGeom prst="rect">
            <a:avLst/>
          </a:prstGeom>
        </p:spPr>
      </p:pic>
      <p:pic>
        <p:nvPicPr>
          <p:cNvPr id="5" name="Picture 5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5ADAA72B-10F6-4A71-AD45-C1ACC3B7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173" y="3353890"/>
            <a:ext cx="2987615" cy="10847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08FC067-EDC7-4E7C-B62A-9E1F24690B8E}"/>
              </a:ext>
            </a:extLst>
          </p:cNvPr>
          <p:cNvSpPr/>
          <p:nvPr/>
        </p:nvSpPr>
        <p:spPr>
          <a:xfrm>
            <a:off x="7050575" y="3513516"/>
            <a:ext cx="1434254" cy="74485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0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0BD4-B1F6-4BF1-922B-B62BAC15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Accessing Protected and Private members 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0431-C618-450D-9476-FE87F84A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So, now we know unlike many programming languages like Java and C++, </a:t>
            </a:r>
            <a:r>
              <a:rPr lang="en-US" b="1">
                <a:cs typeface="Calibri"/>
              </a:rPr>
              <a:t>private and protected members</a:t>
            </a:r>
            <a:r>
              <a:rPr lang="en-US" dirty="0">
                <a:cs typeface="Calibri"/>
              </a:rPr>
              <a:t> are a bit different in python.</a:t>
            </a:r>
          </a:p>
          <a:p>
            <a:r>
              <a:rPr lang="en-US" dirty="0">
                <a:cs typeface="Calibri"/>
              </a:rPr>
              <a:t>They can</a:t>
            </a:r>
            <a:r>
              <a:rPr lang="en-US">
                <a:ea typeface="+mn-lt"/>
                <a:cs typeface="+mn-lt"/>
              </a:rPr>
              <a:t> be accessed from outside the class as we have shown it </a:t>
            </a:r>
            <a:r>
              <a:rPr lang="en-US" dirty="0">
                <a:ea typeface="+mn-lt"/>
                <a:cs typeface="+mn-lt"/>
              </a:rPr>
              <a:t>in previous slides </a:t>
            </a:r>
          </a:p>
          <a:p>
            <a:r>
              <a:rPr lang="en-US">
                <a:ea typeface="+mn-lt"/>
                <a:cs typeface="+mn-lt"/>
              </a:rPr>
              <a:t>But that is a bad practice and should be refrained.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1049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A482-B353-4189-88D3-1AD6ADE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Python - Magic Methods (Dunder)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43D-2D88-4663-BA3F-7133F4A5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Magic methods in Python are the special methods which add "magic" to your class</a:t>
            </a:r>
          </a:p>
          <a:p>
            <a:r>
              <a:rPr lang="en-US">
                <a:ea typeface="+mn-lt"/>
                <a:cs typeface="+mn-lt"/>
              </a:rPr>
              <a:t>They have two prefix and suffix underscores in the method name, Dunder here means “Double Under (Underscores)</a:t>
            </a:r>
          </a:p>
          <a:p>
            <a:r>
              <a:rPr lang="en-US">
                <a:cs typeface="Calibri"/>
              </a:rPr>
              <a:t>For example, the object initializer __init__() is a magic method.</a:t>
            </a:r>
          </a:p>
          <a:p>
            <a:r>
              <a:rPr lang="en-US">
                <a:cs typeface="Calibri"/>
              </a:rPr>
              <a:t>You can use </a:t>
            </a:r>
            <a:r>
              <a:rPr lang="en-US" b="1">
                <a:cs typeface="Calibri"/>
              </a:rPr>
              <a:t>dir([object]) </a:t>
            </a:r>
            <a:r>
              <a:rPr lang="en-US">
                <a:cs typeface="Calibri"/>
              </a:rPr>
              <a:t>to see a list of </a:t>
            </a:r>
            <a:r>
              <a:rPr lang="en-US">
                <a:ea typeface="+mn-lt"/>
                <a:cs typeface="+mn-lt"/>
              </a:rPr>
              <a:t>valid attributes of the object, </a:t>
            </a:r>
          </a:p>
        </p:txBody>
      </p:sp>
    </p:spTree>
    <p:extLst>
      <p:ext uri="{BB962C8B-B14F-4D97-AF65-F5344CB8AC3E}">
        <p14:creationId xmlns:p14="http://schemas.microsoft.com/office/powerpoint/2010/main" val="4239915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8B78-300C-4A08-A802-0B3676C4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97" y="5283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Example:</a:t>
            </a:r>
            <a:endParaRPr lang="en-US"/>
          </a:p>
        </p:txBody>
      </p:sp>
      <p:pic>
        <p:nvPicPr>
          <p:cNvPr id="4" name="Picture 4" descr="A picture containing holding&#10;&#10;Description generated with very high confidence">
            <a:extLst>
              <a:ext uri="{FF2B5EF4-FFF2-40B4-BE49-F238E27FC236}">
                <a16:creationId xmlns:a16="http://schemas.microsoft.com/office/drawing/2014/main" id="{E61EF520-6F1F-460D-8A46-84CEA365D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55" y="2239949"/>
            <a:ext cx="3833110" cy="118672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6DD762-7767-42B8-BBAA-082DA2A8665B}"/>
              </a:ext>
            </a:extLst>
          </p:cNvPr>
          <p:cNvSpPr txBox="1">
            <a:spLocks/>
          </p:cNvSpPr>
          <p:nvPr/>
        </p:nvSpPr>
        <p:spPr>
          <a:xfrm>
            <a:off x="376003" y="506100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All the attributes with dunders are magic methods that can be used with the object sample_integer which is just an interger object. </a:t>
            </a: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6C4562C3-B0A6-4CDE-B826-B0AE10A1B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02" y="1456973"/>
            <a:ext cx="7964773" cy="34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E2F9-17B6-4944-A917-F4953BBC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Example: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486B-254B-492C-BC00-2F66D158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855" y="1825625"/>
            <a:ext cx="61809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 __add__ method is a magic method which gets called when we add two numbers using the + operator.</a:t>
            </a:r>
          </a:p>
          <a:p>
            <a:r>
              <a:rPr lang="en-US">
                <a:ea typeface="+mn-lt"/>
                <a:cs typeface="+mn-lt"/>
              </a:rPr>
              <a:t>When </a:t>
            </a:r>
            <a:r>
              <a:rPr lang="en-US" b="1">
                <a:ea typeface="+mn-lt"/>
                <a:cs typeface="+mn-lt"/>
              </a:rPr>
              <a:t>num + 5</a:t>
            </a:r>
            <a:r>
              <a:rPr lang="en-US">
                <a:ea typeface="+mn-lt"/>
                <a:cs typeface="+mn-lt"/>
              </a:rPr>
              <a:t> is executed, </a:t>
            </a:r>
            <a:r>
              <a:rPr lang="en-US" b="1">
                <a:ea typeface="+mn-lt"/>
                <a:cs typeface="+mn-lt"/>
              </a:rPr>
              <a:t>+ </a:t>
            </a:r>
            <a:r>
              <a:rPr lang="en-US">
                <a:ea typeface="+mn-lt"/>
                <a:cs typeface="+mn-lt"/>
              </a:rPr>
              <a:t>operator calls </a:t>
            </a:r>
            <a:r>
              <a:rPr lang="en-US" b="1">
                <a:ea typeface="+mn-lt"/>
                <a:cs typeface="+mn-lt"/>
              </a:rPr>
              <a:t>__add__ </a:t>
            </a:r>
            <a:r>
              <a:rPr lang="en-US">
                <a:ea typeface="+mn-lt"/>
                <a:cs typeface="+mn-lt"/>
              </a:rPr>
              <a:t>method, hence the result is same in both cases.</a:t>
            </a:r>
          </a:p>
        </p:txBody>
      </p:sp>
      <p:pic>
        <p:nvPicPr>
          <p:cNvPr id="4" name="Picture 4" descr="A picture containing clock, sitting, black&#10;&#10;Description generated with very high confidence">
            <a:extLst>
              <a:ext uri="{FF2B5EF4-FFF2-40B4-BE49-F238E27FC236}">
                <a16:creationId xmlns:a16="http://schemas.microsoft.com/office/drawing/2014/main" id="{09121DAB-4A67-495D-AF28-27B2FA6E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9" y="1757364"/>
            <a:ext cx="4117297" cy="32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51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48E49-4F51-4576-ACC9-2DF9070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Some Important magic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D800-FB58-440C-AABE-03C53E62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101" y="1463363"/>
            <a:ext cx="57936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__str__() </a:t>
            </a:r>
            <a:r>
              <a:rPr lang="en-US">
                <a:ea typeface="+mn-lt"/>
                <a:cs typeface="+mn-lt"/>
              </a:rPr>
              <a:t>method:</a:t>
            </a:r>
            <a:endParaRPr lang="en-US" sz="160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__str__() is usually overridden to return a printable string representation of any user defined class as shown in the code.</a:t>
            </a:r>
          </a:p>
          <a:p>
            <a:pPr lvl="1"/>
            <a:r>
              <a:rPr lang="en-US">
                <a:ea typeface="+mn-lt"/>
                <a:cs typeface="+mn-lt"/>
              </a:rPr>
              <a:t>When we printed the object </a:t>
            </a:r>
            <a:r>
              <a:rPr lang="en-US" b="1" err="1">
                <a:ea typeface="+mn-lt"/>
                <a:cs typeface="+mn-lt"/>
              </a:rPr>
              <a:t>my_car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as shown in the example, it prints the string representation of that class</a:t>
            </a:r>
            <a:endParaRPr lang="en-US" b="1">
              <a:cs typeface="Calibri" panose="020F0502020204030204"/>
            </a:endParaRPr>
          </a:p>
          <a:p>
            <a:pPr marL="0" indent="0" algn="just">
              <a:buNone/>
            </a:pPr>
            <a:br>
              <a:rPr lang="en-US"/>
            </a:br>
            <a:endParaRPr lang="en-US">
              <a:cs typeface="Calibri" panose="020F0502020204030204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</p:txBody>
      </p:sp>
      <p:pic>
        <p:nvPicPr>
          <p:cNvPr id="5" name="Picture 5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B8768946-7026-4B70-B6C5-2295365B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0" y="1468495"/>
            <a:ext cx="5079167" cy="42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17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E19D-E17D-491C-B2DE-47548AA3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Magic methods list: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F568A4-B7D7-4313-82A8-F9616C4D9E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6313" y="1581210"/>
          <a:ext cx="9709816" cy="1866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34327">
                  <a:extLst>
                    <a:ext uri="{9D8B030D-6E8A-4147-A177-3AD203B41FA5}">
                      <a16:colId xmlns:a16="http://schemas.microsoft.com/office/drawing/2014/main" val="1129667307"/>
                    </a:ext>
                  </a:extLst>
                </a:gridCol>
                <a:gridCol w="5775489">
                  <a:extLst>
                    <a:ext uri="{9D8B030D-6E8A-4147-A177-3AD203B41FA5}">
                      <a16:colId xmlns:a16="http://schemas.microsoft.com/office/drawing/2014/main" val="3842515874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Initialization and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Description​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61112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__new__(</a:t>
                      </a: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cls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, other)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To get called in an object's instantiation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1139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</a:t>
                      </a: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init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__(self, other)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To get called by the __new__ method.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537909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__del__(self)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Destructor method.</a:t>
                      </a:r>
                      <a:r>
                        <a:rPr lang="en-US" sz="1800">
                          <a:effectLst/>
                        </a:rPr>
                        <a:t>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8887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D942ED3C-A339-4028-8D29-5C19148DFD64}"/>
              </a:ext>
            </a:extLst>
          </p:cNvPr>
          <p:cNvGraphicFramePr>
            <a:graphicFrameLocks/>
          </p:cNvGraphicFramePr>
          <p:nvPr/>
        </p:nvGraphicFramePr>
        <p:xfrm>
          <a:off x="793795" y="3657348"/>
          <a:ext cx="9709816" cy="1866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34327">
                  <a:extLst>
                    <a:ext uri="{9D8B030D-6E8A-4147-A177-3AD203B41FA5}">
                      <a16:colId xmlns:a16="http://schemas.microsoft.com/office/drawing/2014/main" val="1129667307"/>
                    </a:ext>
                  </a:extLst>
                </a:gridCol>
                <a:gridCol w="5775489">
                  <a:extLst>
                    <a:ext uri="{9D8B030D-6E8A-4147-A177-3AD203B41FA5}">
                      <a16:colId xmlns:a16="http://schemas.microsoft.com/office/drawing/2014/main" val="3842515874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Calibri"/>
                        </a:rPr>
                        <a:t>Attribute Magic Methods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Description​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61112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</a:t>
                      </a:r>
                      <a:r>
                        <a:rPr lang="en-US" sz="1800" b="0" i="0" u="none" strike="noStrike" noProof="0" err="1">
                          <a:effectLst/>
                          <a:latin typeface="Calibri"/>
                        </a:rPr>
                        <a:t>getattr</a:t>
                      </a: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__(self, name)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Is called when the accessing attribute of a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31139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__</a:t>
                      </a:r>
                      <a:r>
                        <a:rPr lang="en-US" sz="1800" b="0" i="0" u="none" strike="noStrike" noProof="0" err="1">
                          <a:effectLst/>
                        </a:rPr>
                        <a:t>setattr</a:t>
                      </a:r>
                      <a:r>
                        <a:rPr lang="en-US" sz="1800" b="0" i="0" u="none" strike="noStrike" noProof="0">
                          <a:effectLst/>
                        </a:rPr>
                        <a:t>__(self, name, value)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Is called when assigning a value to the attribute of a class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537909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</a:rPr>
                        <a:t>__</a:t>
                      </a:r>
                      <a:r>
                        <a:rPr lang="en-US" sz="1800" b="0" i="0" u="none" strike="noStrike" noProof="0" err="1">
                          <a:effectLst/>
                        </a:rPr>
                        <a:t>delattr</a:t>
                      </a:r>
                      <a:r>
                        <a:rPr lang="en-US" sz="1800" b="0" i="0" u="none" strike="noStrike" noProof="0">
                          <a:effectLst/>
                        </a:rPr>
                        <a:t>__(self,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Is called when deleting an attribute of a class.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088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95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A482-B353-4189-88D3-1AD6ADE6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Magic Methods: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443D-2D88-4663-BA3F-7133F4A59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There are </a:t>
            </a:r>
            <a:r>
              <a:rPr lang="en-US">
                <a:cs typeface="Calibri"/>
              </a:rPr>
              <a:t>a lot of magic methods that you can use and customize, for more on this you can follow Python's official doc about special method names: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https://docs.python.org/3/reference/datamodel.html#special-method-names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2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D185-EB56-4186-BB7E-2CEA7A89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Classes: </a:t>
            </a:r>
            <a:r>
              <a:rPr lang="en-US"/>
              <a:t>Creating Classes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7FC8-BB65-4826-9346-B115DF1D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921177" y="181313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372A55-8C17-4AD9-9A0A-5A856105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60" y="1426468"/>
            <a:ext cx="2743200" cy="1406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A344DF-97F8-491B-8B36-BB9A51998259}"/>
              </a:ext>
            </a:extLst>
          </p:cNvPr>
          <p:cNvSpPr txBox="1">
            <a:spLocks/>
          </p:cNvSpPr>
          <p:nvPr/>
        </p:nvSpPr>
        <p:spPr>
          <a:xfrm>
            <a:off x="1028075" y="4151599"/>
            <a:ext cx="709284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+mn-lt"/>
              <a:cs typeface="+mn-lt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3DDE5B-EB6F-4E90-AE0D-5E1AFC35AF36}"/>
              </a:ext>
            </a:extLst>
          </p:cNvPr>
          <p:cNvSpPr txBox="1">
            <a:spLocks/>
          </p:cNvSpPr>
          <p:nvPr/>
        </p:nvSpPr>
        <p:spPr>
          <a:xfrm>
            <a:off x="675807" y="2987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We have used keyword </a:t>
            </a:r>
            <a:r>
              <a:rPr lang="en-US" b="1" dirty="0">
                <a:ea typeface="+mn-lt"/>
                <a:cs typeface="+mn-lt"/>
              </a:rPr>
              <a:t>class </a:t>
            </a:r>
            <a:r>
              <a:rPr lang="en-US" dirty="0">
                <a:ea typeface="+mn-lt"/>
                <a:cs typeface="+mn-lt"/>
              </a:rPr>
              <a:t>to indicate that we are creating a class.</a:t>
            </a: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cs typeface="Calibri" panose="020F0502020204030204"/>
              </a:rPr>
              <a:t>We have used keyword </a:t>
            </a:r>
            <a:r>
              <a:rPr lang="en-US" b="1" dirty="0">
                <a:cs typeface="Calibri" panose="020F0502020204030204"/>
              </a:rPr>
              <a:t>pass </a:t>
            </a:r>
            <a:r>
              <a:rPr lang="en-US" dirty="0">
                <a:cs typeface="Calibri" panose="020F0502020204030204"/>
              </a:rPr>
              <a:t>in the place where the code will eventually go</a:t>
            </a:r>
          </a:p>
          <a:p>
            <a:r>
              <a:rPr lang="en-US" dirty="0">
                <a:cs typeface="Calibri" panose="020F0502020204030204"/>
              </a:rPr>
              <a:t>This creates a class named </a:t>
            </a:r>
            <a:r>
              <a:rPr lang="en-US" b="1" dirty="0">
                <a:cs typeface="Calibri" panose="020F0502020204030204"/>
              </a:rPr>
              <a:t>Vehicle, </a:t>
            </a:r>
            <a:r>
              <a:rPr lang="en-US" dirty="0">
                <a:cs typeface="Calibri" panose="020F0502020204030204"/>
              </a:rPr>
              <a:t>this process is called class definition</a:t>
            </a:r>
            <a:endParaRPr lang="en-US" b="1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46406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17E7DB9A-E9E9-40F2-A2CD-DE31050FD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76" b="6707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738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A180-0C7C-40E3-9992-37D14455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Objects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A4C3-DEAD-4566-AB83-129CD5A9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19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An object (instance) is an instantiation of a class.</a:t>
            </a:r>
          </a:p>
          <a:p>
            <a:r>
              <a:rPr lang="en-US" dirty="0">
                <a:ea typeface="+mn-lt"/>
                <a:cs typeface="+mn-lt"/>
              </a:rPr>
              <a:t>Class definition defines the description for the object and hence no memory or storage is allocated</a:t>
            </a:r>
          </a:p>
          <a:p>
            <a:r>
              <a:rPr lang="en-US" dirty="0">
                <a:ea typeface="+mn-lt"/>
                <a:cs typeface="+mn-lt"/>
              </a:rPr>
              <a:t>Once we have our class, we can </a:t>
            </a:r>
            <a:r>
              <a:rPr lang="en-US" b="1" dirty="0">
                <a:ea typeface="+mn-lt"/>
                <a:cs typeface="+mn-lt"/>
              </a:rPr>
              <a:t>instantiate</a:t>
            </a:r>
            <a:r>
              <a:rPr lang="en-US" dirty="0">
                <a:ea typeface="+mn-lt"/>
                <a:cs typeface="+mn-lt"/>
              </a:rPr>
              <a:t> it to create a new object from that class.</a:t>
            </a:r>
          </a:p>
          <a:p>
            <a:r>
              <a:rPr lang="en-US" dirty="0">
                <a:ea typeface="+mn-lt"/>
                <a:cs typeface="+mn-lt"/>
              </a:rPr>
              <a:t>The created object has the type of the class it was instantiated from.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92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A180-0C7C-40E3-9992-37D14455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Instantiating classes: (creating objects)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A4C3-DEAD-4566-AB83-129CD5A9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06" y="293739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Here, </a:t>
            </a:r>
            <a:r>
              <a:rPr lang="en-US" b="1">
                <a:ea typeface="+mn-lt"/>
                <a:cs typeface="+mn-lt"/>
              </a:rPr>
              <a:t>obj</a:t>
            </a:r>
            <a:r>
              <a:rPr lang="en-US">
                <a:ea typeface="+mn-lt"/>
                <a:cs typeface="+mn-lt"/>
              </a:rPr>
              <a:t> is an object of class </a:t>
            </a:r>
            <a:r>
              <a:rPr lang="en-US" b="1">
                <a:ea typeface="+mn-lt"/>
                <a:cs typeface="+mn-lt"/>
              </a:rPr>
              <a:t>Vehicle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674D153-CEF7-4E35-A220-38254D59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84" y="1714398"/>
            <a:ext cx="2743200" cy="10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E027-61B4-45B2-B896-6D532D63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4580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Class and Instance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54AC0-4805-4468-A474-D3B4D129F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674"/>
            <a:ext cx="10515600" cy="53881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Classes contain characteristics called </a:t>
            </a:r>
            <a:r>
              <a:rPr lang="en-US" b="1">
                <a:ea typeface="+mn-lt"/>
                <a:cs typeface="+mn-lt"/>
              </a:rPr>
              <a:t>Attributes: </a:t>
            </a:r>
            <a:r>
              <a:rPr lang="en-US">
                <a:ea typeface="+mn-lt"/>
                <a:cs typeface="+mn-lt"/>
              </a:rPr>
              <a:t>instance attributes and class attributes.</a:t>
            </a:r>
          </a:p>
          <a:p>
            <a:r>
              <a:rPr lang="en-US">
                <a:cs typeface="Calibri"/>
              </a:rPr>
              <a:t>Instance attribute: </a:t>
            </a:r>
            <a:r>
              <a:rPr lang="en-US" b="1">
                <a:ea typeface="+mn-lt"/>
                <a:cs typeface="+mn-lt"/>
              </a:rPr>
              <a:t>Instance Attributes</a:t>
            </a:r>
            <a:r>
              <a:rPr lang="en-US">
                <a:ea typeface="+mn-lt"/>
                <a:cs typeface="+mn-lt"/>
              </a:rPr>
              <a:t> are unique to each object, (an instance is another name for an object).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Here, any Vehicle object we create will be able to store its color and doors. We can change either attribute of either vehicle object, without affecting any other objects we’ve created.</a:t>
            </a:r>
          </a:p>
        </p:txBody>
      </p:sp>
      <p:pic>
        <p:nvPicPr>
          <p:cNvPr id="4" name="Picture 5" descr="A picture containing white&#10;&#10;Description generated with very high confidence">
            <a:extLst>
              <a:ext uri="{FF2B5EF4-FFF2-40B4-BE49-F238E27FC236}">
                <a16:creationId xmlns:a16="http://schemas.microsoft.com/office/drawing/2014/main" id="{03CA62A6-4954-42C8-9FE4-644762E7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58" y="2841274"/>
            <a:ext cx="4816839" cy="19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91E8-F4FB-443E-A6B8-C9269842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Class and Instance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734B7-A726-4419-ACED-31126904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__</a:t>
            </a:r>
            <a:r>
              <a:rPr lang="en-US" b="1" err="1">
                <a:ea typeface="+mn-lt"/>
                <a:cs typeface="+mn-lt"/>
              </a:rPr>
              <a:t>init</a:t>
            </a:r>
            <a:r>
              <a:rPr lang="en-US" b="1">
                <a:ea typeface="+mn-lt"/>
                <a:cs typeface="+mn-lt"/>
              </a:rPr>
              <a:t>__(): __</a:t>
            </a:r>
            <a:r>
              <a:rPr lang="en-US" b="1" err="1">
                <a:ea typeface="+mn-lt"/>
                <a:cs typeface="+mn-lt"/>
              </a:rPr>
              <a:t>init</a:t>
            </a:r>
            <a:r>
              <a:rPr lang="en-US" b="1">
                <a:ea typeface="+mn-lt"/>
                <a:cs typeface="+mn-lt"/>
              </a:rPr>
              <a:t>__</a:t>
            </a:r>
            <a:r>
              <a:rPr lang="en-US">
                <a:ea typeface="+mn-lt"/>
                <a:cs typeface="+mn-lt"/>
              </a:rPr>
              <a:t> is called the </a:t>
            </a:r>
            <a:r>
              <a:rPr lang="en-US" b="1">
                <a:ea typeface="+mn-lt"/>
                <a:cs typeface="+mn-lt"/>
              </a:rPr>
              <a:t>initializer</a:t>
            </a:r>
            <a:r>
              <a:rPr lang="en-US">
                <a:ea typeface="+mn-lt"/>
                <a:cs typeface="+mn-lt"/>
              </a:rPr>
              <a:t>. </a:t>
            </a:r>
          </a:p>
          <a:p>
            <a:pPr lvl="1"/>
            <a:r>
              <a:rPr lang="en-US">
                <a:ea typeface="+mn-lt"/>
                <a:cs typeface="+mn-lt"/>
              </a:rPr>
              <a:t>It is automatically called when we instantiate the class.</a:t>
            </a:r>
          </a:p>
          <a:p>
            <a:pPr lvl="1"/>
            <a:r>
              <a:rPr lang="en-US">
                <a:ea typeface="+mn-lt"/>
                <a:cs typeface="+mn-lt"/>
              </a:rPr>
              <a:t>Its job is to make sure the class has any attributes it needs.</a:t>
            </a:r>
          </a:p>
          <a:p>
            <a:pPr lvl="1"/>
            <a:r>
              <a:rPr lang="en-US">
                <a:ea typeface="+mn-lt"/>
                <a:cs typeface="+mn-lt"/>
              </a:rPr>
              <a:t>It also makes sure that the object is in a valid state when it’s instantiated, it'd be invalid if user try instantiating an object using negative value for doors attribute, wouldn't it?</a:t>
            </a:r>
          </a:p>
          <a:p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77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2369</Words>
  <Application>Microsoft Office PowerPoint</Application>
  <PresentationFormat>Widescreen</PresentationFormat>
  <Paragraphs>227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Object Oriented Programming in Python</vt:lpstr>
      <vt:lpstr>What is Object Oriented Programming(OOP)?</vt:lpstr>
      <vt:lpstr>Classes</vt:lpstr>
      <vt:lpstr>Classes: Creating Classes</vt:lpstr>
      <vt:lpstr>Classes: Creating Classes</vt:lpstr>
      <vt:lpstr>Objects </vt:lpstr>
      <vt:lpstr>Instantiating classes: (creating objects)</vt:lpstr>
      <vt:lpstr>Class and Instance Attributes</vt:lpstr>
      <vt:lpstr>Class and Instance Attributes</vt:lpstr>
      <vt:lpstr>Class and Instance Attributes</vt:lpstr>
      <vt:lpstr>Class and Instance Attributes: (Example)</vt:lpstr>
      <vt:lpstr>Methods:</vt:lpstr>
      <vt:lpstr>Methods:(example)</vt:lpstr>
      <vt:lpstr>Methods: Modifying Attributes </vt:lpstr>
      <vt:lpstr>Putting it all together: (example)</vt:lpstr>
      <vt:lpstr>Putting it all together: (example)</vt:lpstr>
      <vt:lpstr>Putting it all together: (example)</vt:lpstr>
      <vt:lpstr>Inheritance</vt:lpstr>
      <vt:lpstr>Inheritance</vt:lpstr>
      <vt:lpstr>Type of Inheritance</vt:lpstr>
      <vt:lpstr>Single Inheritance</vt:lpstr>
      <vt:lpstr>Single Inheritance</vt:lpstr>
      <vt:lpstr>Example:</vt:lpstr>
      <vt:lpstr>Multiple Inheritance</vt:lpstr>
      <vt:lpstr>Multiple Inheritance</vt:lpstr>
      <vt:lpstr>Multilevel Inheritance</vt:lpstr>
      <vt:lpstr>Multilevel Inheritance</vt:lpstr>
      <vt:lpstr>Hierarchical Inheritance</vt:lpstr>
      <vt:lpstr>Hierarchical Inheritance</vt:lpstr>
      <vt:lpstr>Hybrid Inheritance</vt:lpstr>
      <vt:lpstr>Hybrid Inheritance</vt:lpstr>
      <vt:lpstr>Order in which the attributes are searched in inherited class:</vt:lpstr>
      <vt:lpstr>Encapsulation</vt:lpstr>
      <vt:lpstr>Protected  members</vt:lpstr>
      <vt:lpstr>Protected members</vt:lpstr>
      <vt:lpstr>Protected members:</vt:lpstr>
      <vt:lpstr>Private members</vt:lpstr>
      <vt:lpstr>Private members</vt:lpstr>
      <vt:lpstr>Private members:</vt:lpstr>
      <vt:lpstr>Name mangling:</vt:lpstr>
      <vt:lpstr>Name mangling example:</vt:lpstr>
      <vt:lpstr>Name mangling</vt:lpstr>
      <vt:lpstr>Accessing Protected and Private members :</vt:lpstr>
      <vt:lpstr>Python - Magic Methods (Dunder)</vt:lpstr>
      <vt:lpstr>Example:</vt:lpstr>
      <vt:lpstr>Example:</vt:lpstr>
      <vt:lpstr>Some Important magic methods</vt:lpstr>
      <vt:lpstr>Magic methods list:</vt:lpstr>
      <vt:lpstr>Magic Methods: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in Python</dc:title>
  <dc:creator>Navin Poudel</dc:creator>
  <cp:lastModifiedBy>Navin Poudel</cp:lastModifiedBy>
  <cp:revision>5</cp:revision>
  <dcterms:created xsi:type="dcterms:W3CDTF">2023-03-09T06:06:26Z</dcterms:created>
  <dcterms:modified xsi:type="dcterms:W3CDTF">2023-08-17T03:44:15Z</dcterms:modified>
</cp:coreProperties>
</file>